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56" r:id="rId2"/>
    <p:sldId id="275" r:id="rId3"/>
    <p:sldId id="273" r:id="rId4"/>
    <p:sldId id="276" r:id="rId5"/>
    <p:sldId id="277" r:id="rId6"/>
    <p:sldId id="261" r:id="rId7"/>
    <p:sldId id="271" r:id="rId8"/>
    <p:sldId id="259" r:id="rId9"/>
    <p:sldId id="260" r:id="rId10"/>
    <p:sldId id="274" r:id="rId11"/>
    <p:sldId id="279" r:id="rId12"/>
    <p:sldId id="258" r:id="rId13"/>
    <p:sldId id="270" r:id="rId14"/>
    <p:sldId id="263" r:id="rId15"/>
    <p:sldId id="268" r:id="rId16"/>
    <p:sldId id="266" r:id="rId17"/>
    <p:sldId id="269" r:id="rId18"/>
    <p:sldId id="267" r:id="rId19"/>
    <p:sldId id="264"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7" autoAdjust="0"/>
    <p:restoredTop sz="94660"/>
  </p:normalViewPr>
  <p:slideViewPr>
    <p:cSldViewPr snapToGrid="0">
      <p:cViewPr varScale="1">
        <p:scale>
          <a:sx n="75" d="100"/>
          <a:sy n="75" d="100"/>
        </p:scale>
        <p:origin x="974" y="5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AT"/>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13C652-3390-4949-ADA4-342343F5BFE4}" type="datetimeFigureOut">
              <a:rPr lang="de-AT" smtClean="0"/>
              <a:t>30.06.2026</a:t>
            </a:fld>
            <a:endParaRPr lang="de-AT"/>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AT"/>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AT"/>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1DC775-FE1E-4FAE-8FFA-68357D2AAD37}" type="slidenum">
              <a:rPr lang="de-AT" smtClean="0"/>
              <a:t>‹Nr.›</a:t>
            </a:fld>
            <a:endParaRPr lang="de-AT"/>
          </a:p>
        </p:txBody>
      </p:sp>
    </p:spTree>
    <p:extLst>
      <p:ext uri="{BB962C8B-B14F-4D97-AF65-F5344CB8AC3E}">
        <p14:creationId xmlns:p14="http://schemas.microsoft.com/office/powerpoint/2010/main" val="21234497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Die Botschaft wurde vom Sitz des Patriarchen </a:t>
            </a:r>
            <a:br>
              <a:rPr lang="de-AT" dirty="0"/>
            </a:br>
            <a:r>
              <a:rPr lang="de-AT" dirty="0"/>
              <a:t>in Konstantinopel und vom Vatikan auf Englisch </a:t>
            </a:r>
            <a:br>
              <a:rPr lang="de-AT" dirty="0"/>
            </a:br>
            <a:r>
              <a:rPr lang="de-AT" dirty="0"/>
              <a:t>und in sechs weiteren Sprachen verbreitet, </a:t>
            </a:r>
            <a:br>
              <a:rPr lang="de-AT" dirty="0"/>
            </a:br>
            <a:r>
              <a:rPr lang="de-AT" dirty="0"/>
              <a:t>darunter auch in Deutsch. </a:t>
            </a:r>
          </a:p>
        </p:txBody>
      </p:sp>
      <p:sp>
        <p:nvSpPr>
          <p:cNvPr id="4" name="Foliennummernplatzhalter 3"/>
          <p:cNvSpPr>
            <a:spLocks noGrp="1"/>
          </p:cNvSpPr>
          <p:nvPr>
            <p:ph type="sldNum" sz="quarter" idx="10"/>
          </p:nvPr>
        </p:nvSpPr>
        <p:spPr/>
        <p:txBody>
          <a:bodyPr/>
          <a:lstStyle/>
          <a:p>
            <a:fld id="{F31DC775-FE1E-4FAE-8FFA-68357D2AAD37}" type="slidenum">
              <a:rPr lang="de-AT" smtClean="0"/>
              <a:t>1</a:t>
            </a:fld>
            <a:endParaRPr lang="de-AT"/>
          </a:p>
        </p:txBody>
      </p:sp>
    </p:spTree>
    <p:extLst>
      <p:ext uri="{BB962C8B-B14F-4D97-AF65-F5344CB8AC3E}">
        <p14:creationId xmlns:p14="http://schemas.microsoft.com/office/powerpoint/2010/main" val="15821147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Dies ist die 39. der insgesamt 46 erhaltenen Homilien des hl. Gregor des Theologen, Erzbischof von Konstantinopel (330-390, siehe Das </a:t>
            </a:r>
            <a:r>
              <a:rPr lang="de-AT" dirty="0" err="1"/>
              <a:t>Synaxarion</a:t>
            </a:r>
            <a:r>
              <a:rPr lang="de-AT" dirty="0"/>
              <a:t> am 25. Januar), die er im Jahr 379 oder 380 in Konstantinopel hielt, wenige Tage nach der Homilie 38 zum Fest von Christi Geburt. Griech. Urtext unter dem Titel </a:t>
            </a:r>
            <a:r>
              <a:rPr lang="de-AT" dirty="0" err="1"/>
              <a:t>Ǽ঳Ȣ</a:t>
            </a:r>
            <a:r>
              <a:rPr lang="de-AT" dirty="0"/>
              <a:t> </a:t>
            </a:r>
            <a:r>
              <a:rPr lang="de-AT" dirty="0" err="1"/>
              <a:t>ĲĮ</a:t>
            </a:r>
            <a:r>
              <a:rPr lang="de-AT" dirty="0"/>
              <a:t> </a:t>
            </a:r>
            <a:r>
              <a:rPr lang="de-AT" dirty="0" err="1"/>
              <a:t>ঔȖȚĮ</a:t>
            </a:r>
            <a:r>
              <a:rPr lang="de-AT" dirty="0"/>
              <a:t> </a:t>
            </a:r>
            <a:r>
              <a:rPr lang="de-AT" dirty="0" err="1"/>
              <a:t>ĭȫĲĮ</a:t>
            </a:r>
            <a:r>
              <a:rPr lang="de-AT" dirty="0"/>
              <a:t> ("Zum Hl. Fest der Lichter") in </a:t>
            </a:r>
            <a:r>
              <a:rPr lang="de-AT" dirty="0" err="1"/>
              <a:t>EPEGregTheol</a:t>
            </a:r>
            <a:r>
              <a:rPr lang="de-AT" dirty="0"/>
              <a:t> Bd. 5. Deutsche Übersetzung, unter Berücksichtigung der franz. Fassung in SC358 sowie der englischen in Ante-</a:t>
            </a:r>
            <a:r>
              <a:rPr lang="de-AT" dirty="0" err="1"/>
              <a:t>Nicene</a:t>
            </a:r>
            <a:r>
              <a:rPr lang="de-AT" dirty="0"/>
              <a:t>, </a:t>
            </a:r>
            <a:r>
              <a:rPr lang="de-AT" dirty="0" err="1"/>
              <a:t>Nicene</a:t>
            </a:r>
            <a:r>
              <a:rPr lang="de-AT" dirty="0"/>
              <a:t> and Post-</a:t>
            </a:r>
            <a:r>
              <a:rPr lang="de-AT" dirty="0" err="1"/>
              <a:t>Nicene</a:t>
            </a:r>
            <a:r>
              <a:rPr lang="de-AT" dirty="0"/>
              <a:t> </a:t>
            </a:r>
            <a:r>
              <a:rPr lang="de-AT" dirty="0" err="1"/>
              <a:t>Fathers</a:t>
            </a:r>
            <a:r>
              <a:rPr lang="de-AT" dirty="0"/>
              <a:t>, vom Kloster des Hl. Johannes des Vorläufers, </a:t>
            </a:r>
            <a:r>
              <a:rPr lang="de-AT" dirty="0" err="1"/>
              <a:t>Chania</a:t>
            </a:r>
            <a:r>
              <a:rPr lang="de-AT" dirty="0"/>
              <a:t> 2010</a:t>
            </a:r>
          </a:p>
        </p:txBody>
      </p:sp>
      <p:sp>
        <p:nvSpPr>
          <p:cNvPr id="4" name="Foliennummernplatzhalter 3"/>
          <p:cNvSpPr>
            <a:spLocks noGrp="1"/>
          </p:cNvSpPr>
          <p:nvPr>
            <p:ph type="sldNum" sz="quarter" idx="10"/>
          </p:nvPr>
        </p:nvSpPr>
        <p:spPr/>
        <p:txBody>
          <a:bodyPr/>
          <a:lstStyle/>
          <a:p>
            <a:fld id="{F31DC775-FE1E-4FAE-8FFA-68357D2AAD37}" type="slidenum">
              <a:rPr lang="de-AT" smtClean="0"/>
              <a:t>4</a:t>
            </a:fld>
            <a:endParaRPr lang="de-AT"/>
          </a:p>
        </p:txBody>
      </p:sp>
    </p:spTree>
    <p:extLst>
      <p:ext uri="{BB962C8B-B14F-4D97-AF65-F5344CB8AC3E}">
        <p14:creationId xmlns:p14="http://schemas.microsoft.com/office/powerpoint/2010/main" val="32185280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a:p>
        </p:txBody>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a:p>
        </p:txBody>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de-DE"/>
              <a:t>Titelmasterformat durch Klicken bearbeiten</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de-DE"/>
              <a:t>Formatvorlage des Untertitelmasters durch Klicken bearbeiten</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t>6/30/2026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Vertical Text Placehold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dirty="0"/>
              <a:t>6/30/2026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de-DE"/>
              <a:t>Titelmasterformat durch Klicken bearbeiten</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dirty="0"/>
              <a:t>6/30/2026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dirty="0"/>
              <a:t>6/30/2026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10;überschrift">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de-DE"/>
              <a:t>Titelmasterformat durch Klicken bearbeiten</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5A61015F-7CC6-4D0A-9D87-873EA4C304CC}" type="datetimeFigureOut">
              <a:rPr lang="en-US" dirty="0"/>
              <a:t>6/30/2026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de-DE"/>
              <a:t>Titelmasterformat durch Klicken bearbeiten</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dirty="0"/>
              <a:t>6/30/2026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de-DE"/>
              <a:t>Titelmasterformat durch Klicken bearbeiten</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Content Placeholder 3"/>
          <p:cNvSpPr>
            <a:spLocks noGrp="1"/>
          </p:cNvSpPr>
          <p:nvPr>
            <p:ph sz="half" idx="2"/>
          </p:nvPr>
        </p:nvSpPr>
        <p:spPr>
          <a:xfrm>
            <a:off x="1024128" y="2967788"/>
            <a:ext cx="4754880" cy="3341572"/>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de-DE"/>
              <a:t>Formatvorlagen des Textmasters bearbeiten</a:t>
            </a:r>
          </a:p>
        </p:txBody>
      </p:sp>
      <p:sp>
        <p:nvSpPr>
          <p:cNvPr id="6" name="Content Placeholder 5"/>
          <p:cNvSpPr>
            <a:spLocks noGrp="1"/>
          </p:cNvSpPr>
          <p:nvPr>
            <p:ph sz="quarter" idx="4"/>
          </p:nvPr>
        </p:nvSpPr>
        <p:spPr>
          <a:xfrm>
            <a:off x="5990888" y="2967788"/>
            <a:ext cx="4754880" cy="3341572"/>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dirty="0"/>
              <a:t>6/30/2026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dirty="0"/>
              <a:t>6/30/2026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dirty="0"/>
              <a:t>6/30/2026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de-DE"/>
              <a:t>Titelmasterformat durch Klicken bearbeiten</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05C68B11-C5A8-448C-8CE9-B1A273C79CFC}" type="datetimeFigureOut">
              <a:rPr lang="en-US" dirty="0"/>
              <a:t>6/30/2026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de-DE"/>
              <a:t>Titelmasterformat durch Klicken bearbeiten</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C7616CA0-919D-4A49-9C8A-62FDFB3A5183}" type="datetimeFigureOut">
              <a:rPr lang="en-US" dirty="0"/>
              <a:t>6/30/2026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dirty="0"/>
              <a:t>‹Nr.›</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de-DE"/>
              <a:t>Titelmasterformat durch Klicken bearbeiten</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dirty="0"/>
              <a:pPr/>
              <a:t>6/30/2026</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dirty="0"/>
              <a:pPr/>
              <a:t>‹Nr.›</a:t>
            </a:fld>
            <a:endParaRPr lang="en-US" dirty="0"/>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8" r:id="rId10"/>
    <p:sldLayoutId id="214748365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424B14-F891-4305-9261-E94EE2560F7B}"/>
              </a:ext>
            </a:extLst>
          </p:cNvPr>
          <p:cNvSpPr>
            <a:spLocks noGrp="1"/>
          </p:cNvSpPr>
          <p:nvPr>
            <p:ph type="ctrTitle"/>
          </p:nvPr>
        </p:nvSpPr>
        <p:spPr/>
        <p:txBody>
          <a:bodyPr>
            <a:normAutofit/>
          </a:bodyPr>
          <a:lstStyle/>
          <a:p>
            <a:r>
              <a:rPr lang="de-AT" dirty="0"/>
              <a:t>Umweltschutz </a:t>
            </a:r>
            <a:br>
              <a:rPr lang="de-AT" dirty="0"/>
            </a:br>
            <a:r>
              <a:rPr lang="de-AT" dirty="0"/>
              <a:t>Bewahrung der Schöpfung</a:t>
            </a:r>
          </a:p>
        </p:txBody>
      </p:sp>
      <p:sp>
        <p:nvSpPr>
          <p:cNvPr id="3" name="Untertitel 2">
            <a:extLst>
              <a:ext uri="{FF2B5EF4-FFF2-40B4-BE49-F238E27FC236}">
                <a16:creationId xmlns:a16="http://schemas.microsoft.com/office/drawing/2014/main" id="{70F0AF85-FECE-46D1-A33B-9F8E94C285C9}"/>
              </a:ext>
            </a:extLst>
          </p:cNvPr>
          <p:cNvSpPr>
            <a:spLocks noGrp="1"/>
          </p:cNvSpPr>
          <p:nvPr>
            <p:ph type="subTitle" idx="1"/>
          </p:nvPr>
        </p:nvSpPr>
        <p:spPr/>
        <p:txBody>
          <a:bodyPr/>
          <a:lstStyle/>
          <a:p>
            <a:r>
              <a:rPr lang="de-AT" dirty="0"/>
              <a:t>Umgang mit Natur und </a:t>
            </a:r>
            <a:br>
              <a:rPr lang="de-AT" dirty="0"/>
            </a:br>
            <a:r>
              <a:rPr lang="de-AT" dirty="0"/>
              <a:t>Schutz der Umwelt aus Perspektive der Einheit in Vielfalt</a:t>
            </a:r>
          </a:p>
        </p:txBody>
      </p:sp>
      <p:pic>
        <p:nvPicPr>
          <p:cNvPr id="5" name="Grafik 4">
            <a:extLst>
              <a:ext uri="{FF2B5EF4-FFF2-40B4-BE49-F238E27FC236}">
                <a16:creationId xmlns:a16="http://schemas.microsoft.com/office/drawing/2014/main" id="{34995133-701D-4DC3-BE2A-2288BE720EAA}"/>
              </a:ext>
            </a:extLst>
          </p:cNvPr>
          <p:cNvPicPr>
            <a:picLocks noChangeAspect="1"/>
          </p:cNvPicPr>
          <p:nvPr/>
        </p:nvPicPr>
        <p:blipFill>
          <a:blip r:embed="rId3"/>
          <a:stretch>
            <a:fillRect/>
          </a:stretch>
        </p:blipFill>
        <p:spPr>
          <a:xfrm>
            <a:off x="0" y="-914404"/>
            <a:ext cx="12192000" cy="5677391"/>
          </a:xfrm>
          <a:prstGeom prst="rect">
            <a:avLst/>
          </a:prstGeom>
        </p:spPr>
      </p:pic>
    </p:spTree>
    <p:extLst>
      <p:ext uri="{BB962C8B-B14F-4D97-AF65-F5344CB8AC3E}">
        <p14:creationId xmlns:p14="http://schemas.microsoft.com/office/powerpoint/2010/main" val="41124253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4B35B9-5CE6-4098-A3FB-DB3D41717636}"/>
              </a:ext>
            </a:extLst>
          </p:cNvPr>
          <p:cNvSpPr>
            <a:spLocks noGrp="1"/>
          </p:cNvSpPr>
          <p:nvPr>
            <p:ph type="title"/>
          </p:nvPr>
        </p:nvSpPr>
        <p:spPr/>
        <p:txBody>
          <a:bodyPr/>
          <a:lstStyle/>
          <a:p>
            <a:r>
              <a:rPr lang="de-AT" dirty="0" err="1"/>
              <a:t>Toward</a:t>
            </a:r>
            <a:r>
              <a:rPr lang="de-AT" dirty="0"/>
              <a:t> a </a:t>
            </a:r>
            <a:r>
              <a:rPr lang="de-AT" dirty="0" err="1"/>
              <a:t>greener</a:t>
            </a:r>
            <a:r>
              <a:rPr lang="de-AT" dirty="0"/>
              <a:t> </a:t>
            </a:r>
            <a:r>
              <a:rPr lang="de-AT" dirty="0" err="1"/>
              <a:t>Attica</a:t>
            </a:r>
            <a:r>
              <a:rPr lang="de-AT" dirty="0"/>
              <a:t> – Juni 2018</a:t>
            </a:r>
          </a:p>
        </p:txBody>
      </p:sp>
      <p:pic>
        <p:nvPicPr>
          <p:cNvPr id="4" name="Inhaltsplatzhalter 3">
            <a:extLst>
              <a:ext uri="{FF2B5EF4-FFF2-40B4-BE49-F238E27FC236}">
                <a16:creationId xmlns:a16="http://schemas.microsoft.com/office/drawing/2014/main" id="{B63D8DF1-A3EC-43C1-8BE7-EBADFB26C2FD}"/>
              </a:ext>
            </a:extLst>
          </p:cNvPr>
          <p:cNvPicPr>
            <a:picLocks noGrp="1" noChangeAspect="1"/>
          </p:cNvPicPr>
          <p:nvPr>
            <p:ph idx="1"/>
          </p:nvPr>
        </p:nvPicPr>
        <p:blipFill rotWithShape="1">
          <a:blip r:embed="rId2"/>
          <a:srcRect t="7912" r="2049" b="6411"/>
          <a:stretch/>
        </p:blipFill>
        <p:spPr>
          <a:xfrm>
            <a:off x="787400" y="1735060"/>
            <a:ext cx="9956800" cy="4898844"/>
          </a:xfrm>
          <a:prstGeom prst="rect">
            <a:avLst/>
          </a:prstGeom>
        </p:spPr>
      </p:pic>
    </p:spTree>
    <p:extLst>
      <p:ext uri="{BB962C8B-B14F-4D97-AF65-F5344CB8AC3E}">
        <p14:creationId xmlns:p14="http://schemas.microsoft.com/office/powerpoint/2010/main" val="3680509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A514B904-9FBE-42E7-A829-118ECDEC9E62}"/>
              </a:ext>
            </a:extLst>
          </p:cNvPr>
          <p:cNvSpPr/>
          <p:nvPr/>
        </p:nvSpPr>
        <p:spPr>
          <a:xfrm>
            <a:off x="1505124" y="398254"/>
            <a:ext cx="9432382" cy="3970318"/>
          </a:xfrm>
          <a:prstGeom prst="rect">
            <a:avLst/>
          </a:prstGeom>
        </p:spPr>
        <p:txBody>
          <a:bodyPr wrap="square">
            <a:spAutoFit/>
          </a:bodyPr>
          <a:lstStyle/>
          <a:p>
            <a:pPr algn="ctr"/>
            <a:r>
              <a:rPr lang="de-AT" sz="2800" dirty="0"/>
              <a:t>„Damit ihr als vollkommene Lichter hintreten möchtet vor das Große Licht und eingeweiht werdet in die Lichtweihe dort, reiner und klarer erleuchtet von der Dreiheit, nachdem ihr hienieden in begrenztem Maß zu Empfängern wurdet des alleinigen Glanzes aus der alleinigen Gottheit, in Christus Jesus unserem Herrn, Dem die Herrlichkeit und die Herrschaft gehört in die </a:t>
            </a:r>
            <a:r>
              <a:rPr lang="de-AT" sz="2800" dirty="0" err="1"/>
              <a:t>Ewen</a:t>
            </a:r>
            <a:r>
              <a:rPr lang="de-AT" sz="2800" dirty="0"/>
              <a:t> der </a:t>
            </a:r>
            <a:r>
              <a:rPr lang="de-AT" sz="2800" dirty="0" err="1"/>
              <a:t>Ewen</a:t>
            </a:r>
            <a:r>
              <a:rPr lang="de-AT" sz="2800" dirty="0"/>
              <a:t>. Amen.“</a:t>
            </a:r>
          </a:p>
          <a:p>
            <a:pPr algn="ctr"/>
            <a:endParaRPr lang="de-AT" sz="2800" dirty="0"/>
          </a:p>
          <a:p>
            <a:pPr algn="ctr"/>
            <a:r>
              <a:rPr lang="de-AT" sz="1400" dirty="0"/>
              <a:t>Aus der 39. Homilie des Hl. Gregor des Theologen, Erzbischof von Konstantinopel (330-390), </a:t>
            </a:r>
            <a:br>
              <a:rPr lang="de-AT" sz="1400" dirty="0"/>
            </a:br>
            <a:r>
              <a:rPr lang="de-AT" sz="1400" dirty="0"/>
              <a:t>20. Die Taufe Christi auf geistige Weise feiern</a:t>
            </a:r>
          </a:p>
        </p:txBody>
      </p:sp>
      <p:pic>
        <p:nvPicPr>
          <p:cNvPr id="7" name="Grafik 6">
            <a:extLst>
              <a:ext uri="{FF2B5EF4-FFF2-40B4-BE49-F238E27FC236}">
                <a16:creationId xmlns:a16="http://schemas.microsoft.com/office/drawing/2014/main" id="{C8F89981-75BC-449D-BBA5-B52D9F619A38}"/>
              </a:ext>
            </a:extLst>
          </p:cNvPr>
          <p:cNvPicPr>
            <a:picLocks noChangeAspect="1"/>
          </p:cNvPicPr>
          <p:nvPr/>
        </p:nvPicPr>
        <p:blipFill>
          <a:blip r:embed="rId2"/>
          <a:stretch>
            <a:fillRect/>
          </a:stretch>
        </p:blipFill>
        <p:spPr>
          <a:xfrm>
            <a:off x="4490507" y="4368573"/>
            <a:ext cx="3319237" cy="2489428"/>
          </a:xfrm>
          <a:prstGeom prst="rect">
            <a:avLst/>
          </a:prstGeom>
        </p:spPr>
      </p:pic>
    </p:spTree>
    <p:extLst>
      <p:ext uri="{BB962C8B-B14F-4D97-AF65-F5344CB8AC3E}">
        <p14:creationId xmlns:p14="http://schemas.microsoft.com/office/powerpoint/2010/main" val="18785999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FE6232-9A92-4257-9729-84442E158A40}"/>
              </a:ext>
            </a:extLst>
          </p:cNvPr>
          <p:cNvSpPr>
            <a:spLocks noGrp="1"/>
          </p:cNvSpPr>
          <p:nvPr>
            <p:ph type="title"/>
          </p:nvPr>
        </p:nvSpPr>
        <p:spPr/>
        <p:txBody>
          <a:bodyPr>
            <a:normAutofit/>
          </a:bodyPr>
          <a:lstStyle/>
          <a:p>
            <a:r>
              <a:rPr lang="de-AT" sz="3600" dirty="0"/>
              <a:t>Schule; Leitideen</a:t>
            </a:r>
          </a:p>
        </p:txBody>
      </p:sp>
      <p:sp>
        <p:nvSpPr>
          <p:cNvPr id="3" name="Inhaltsplatzhalter 2">
            <a:extLst>
              <a:ext uri="{FF2B5EF4-FFF2-40B4-BE49-F238E27FC236}">
                <a16:creationId xmlns:a16="http://schemas.microsoft.com/office/drawing/2014/main" id="{AC78CC2C-900E-443E-85EC-EF1F5F5915B5}"/>
              </a:ext>
            </a:extLst>
          </p:cNvPr>
          <p:cNvSpPr>
            <a:spLocks noGrp="1"/>
          </p:cNvSpPr>
          <p:nvPr>
            <p:ph idx="1"/>
          </p:nvPr>
        </p:nvSpPr>
        <p:spPr/>
        <p:txBody>
          <a:bodyPr>
            <a:normAutofit/>
          </a:bodyPr>
          <a:lstStyle/>
          <a:p>
            <a:pPr marL="0" indent="0">
              <a:buNone/>
            </a:pPr>
            <a:r>
              <a:rPr lang="de-AT" b="1" dirty="0"/>
              <a:t> Kinder </a:t>
            </a:r>
            <a:r>
              <a:rPr lang="de-AT" dirty="0"/>
              <a:t>sind unsere Zukunft und </a:t>
            </a:r>
            <a:r>
              <a:rPr lang="de-AT" b="1" dirty="0"/>
              <a:t>Hoffnungsträger</a:t>
            </a:r>
            <a:r>
              <a:rPr lang="de-AT" dirty="0"/>
              <a:t>.</a:t>
            </a:r>
          </a:p>
          <a:p>
            <a:r>
              <a:rPr lang="de-AT" dirty="0"/>
              <a:t>Deren ökologisch erhaltende Geisteshaltung ist die </a:t>
            </a:r>
            <a:br>
              <a:rPr lang="de-AT" dirty="0"/>
            </a:br>
            <a:r>
              <a:rPr lang="de-AT" dirty="0"/>
              <a:t>Basis für das </a:t>
            </a:r>
            <a:r>
              <a:rPr lang="de-AT" b="1" dirty="0"/>
              <a:t>Weiterbestehen unseres Planeten</a:t>
            </a:r>
            <a:r>
              <a:rPr lang="de-AT" dirty="0"/>
              <a:t>.</a:t>
            </a:r>
          </a:p>
          <a:p>
            <a:r>
              <a:rPr lang="de-AT" dirty="0"/>
              <a:t>Deshalb liegt es an uns (insbesondere an uns </a:t>
            </a:r>
            <a:br>
              <a:rPr lang="de-AT" dirty="0"/>
            </a:br>
            <a:r>
              <a:rPr lang="de-AT" dirty="0"/>
              <a:t>Lehrerinnen und Lehrern) unsere Kinder und Jugendliche </a:t>
            </a:r>
            <a:br>
              <a:rPr lang="de-AT" dirty="0"/>
            </a:br>
            <a:r>
              <a:rPr lang="de-AT" dirty="0"/>
              <a:t>auf die Verantwortung als </a:t>
            </a:r>
            <a:r>
              <a:rPr lang="de-AT" b="1" dirty="0"/>
              <a:t>Bewahrer unserer Schöpfung </a:t>
            </a:r>
            <a:br>
              <a:rPr lang="de-AT" dirty="0"/>
            </a:br>
            <a:r>
              <a:rPr lang="de-AT" dirty="0"/>
              <a:t>vorzubereiten.</a:t>
            </a:r>
          </a:p>
          <a:p>
            <a:endParaRPr lang="de-AT" dirty="0"/>
          </a:p>
        </p:txBody>
      </p:sp>
      <p:pic>
        <p:nvPicPr>
          <p:cNvPr id="5" name="Grafik 4">
            <a:extLst>
              <a:ext uri="{FF2B5EF4-FFF2-40B4-BE49-F238E27FC236}">
                <a16:creationId xmlns:a16="http://schemas.microsoft.com/office/drawing/2014/main" id="{9F379A50-98AF-4132-A276-DC8E0E4E4D33}"/>
              </a:ext>
            </a:extLst>
          </p:cNvPr>
          <p:cNvPicPr>
            <a:picLocks noChangeAspect="1"/>
          </p:cNvPicPr>
          <p:nvPr/>
        </p:nvPicPr>
        <p:blipFill>
          <a:blip r:embed="rId2"/>
          <a:stretch>
            <a:fillRect/>
          </a:stretch>
        </p:blipFill>
        <p:spPr>
          <a:xfrm>
            <a:off x="7812911" y="0"/>
            <a:ext cx="4379089" cy="4379089"/>
          </a:xfrm>
          <a:prstGeom prst="rect">
            <a:avLst/>
          </a:prstGeom>
        </p:spPr>
      </p:pic>
    </p:spTree>
    <p:extLst>
      <p:ext uri="{BB962C8B-B14F-4D97-AF65-F5344CB8AC3E}">
        <p14:creationId xmlns:p14="http://schemas.microsoft.com/office/powerpoint/2010/main" val="8061599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B63A5E-50CA-4507-9070-BC0B6CA262B4}"/>
              </a:ext>
            </a:extLst>
          </p:cNvPr>
          <p:cNvSpPr>
            <a:spLocks noGrp="1"/>
          </p:cNvSpPr>
          <p:nvPr>
            <p:ph type="title"/>
          </p:nvPr>
        </p:nvSpPr>
        <p:spPr/>
        <p:txBody>
          <a:bodyPr/>
          <a:lstStyle/>
          <a:p>
            <a:r>
              <a:rPr lang="de-AT" dirty="0"/>
              <a:t>Pädagogische perspektive</a:t>
            </a:r>
          </a:p>
        </p:txBody>
      </p:sp>
      <p:sp>
        <p:nvSpPr>
          <p:cNvPr id="3" name="Inhaltsplatzhalter 2">
            <a:extLst>
              <a:ext uri="{FF2B5EF4-FFF2-40B4-BE49-F238E27FC236}">
                <a16:creationId xmlns:a16="http://schemas.microsoft.com/office/drawing/2014/main" id="{1546CF41-EB56-45D8-BEAC-6ABB0F81CCA6}"/>
              </a:ext>
            </a:extLst>
          </p:cNvPr>
          <p:cNvSpPr>
            <a:spLocks noGrp="1"/>
          </p:cNvSpPr>
          <p:nvPr>
            <p:ph idx="1"/>
          </p:nvPr>
        </p:nvSpPr>
        <p:spPr/>
        <p:txBody>
          <a:bodyPr/>
          <a:lstStyle/>
          <a:p>
            <a:endParaRPr lang="de-AT" dirty="0"/>
          </a:p>
          <a:p>
            <a:r>
              <a:rPr lang="de-AT" dirty="0" err="1"/>
              <a:t>fächverbindend</a:t>
            </a:r>
            <a:r>
              <a:rPr lang="de-AT" dirty="0"/>
              <a:t> und übergreifend</a:t>
            </a:r>
          </a:p>
          <a:p>
            <a:r>
              <a:rPr lang="de-AT" dirty="0"/>
              <a:t>interreligiös</a:t>
            </a:r>
          </a:p>
          <a:p>
            <a:r>
              <a:rPr lang="de-AT" dirty="0"/>
              <a:t>Alle Religionsunterricht erteilende Konfessionen und Religionen </a:t>
            </a:r>
            <a:r>
              <a:rPr lang="de-AT" dirty="0" err="1"/>
              <a:t>Mtgl</a:t>
            </a:r>
            <a:r>
              <a:rPr lang="de-AT" dirty="0"/>
              <a:t>. bei PILGRIM (Pädagogische Initiative Lebendiger Gemeinschaften (mit) Religiös-Ethisch-Philosophisch Inspirierten/inspirierenden Methodologien)</a:t>
            </a:r>
          </a:p>
          <a:p>
            <a:endParaRPr lang="de-AT" dirty="0"/>
          </a:p>
        </p:txBody>
      </p:sp>
    </p:spTree>
    <p:extLst>
      <p:ext uri="{BB962C8B-B14F-4D97-AF65-F5344CB8AC3E}">
        <p14:creationId xmlns:p14="http://schemas.microsoft.com/office/powerpoint/2010/main" val="38870916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28E560-9DBC-44DA-A8AF-CF98C25D5D36}"/>
              </a:ext>
            </a:extLst>
          </p:cNvPr>
          <p:cNvSpPr>
            <a:spLocks noGrp="1"/>
          </p:cNvSpPr>
          <p:nvPr>
            <p:ph type="title"/>
          </p:nvPr>
        </p:nvSpPr>
        <p:spPr/>
        <p:txBody>
          <a:bodyPr/>
          <a:lstStyle/>
          <a:p>
            <a:r>
              <a:rPr lang="de-AT" dirty="0"/>
              <a:t>Vorbereitung</a:t>
            </a:r>
          </a:p>
        </p:txBody>
      </p:sp>
      <p:sp>
        <p:nvSpPr>
          <p:cNvPr id="3" name="Inhaltsplatzhalter 2">
            <a:extLst>
              <a:ext uri="{FF2B5EF4-FFF2-40B4-BE49-F238E27FC236}">
                <a16:creationId xmlns:a16="http://schemas.microsoft.com/office/drawing/2014/main" id="{A6648949-8FA1-4BDC-A047-B81B37327FA9}"/>
              </a:ext>
            </a:extLst>
          </p:cNvPr>
          <p:cNvSpPr>
            <a:spLocks noGrp="1"/>
          </p:cNvSpPr>
          <p:nvPr>
            <p:ph idx="1"/>
          </p:nvPr>
        </p:nvSpPr>
        <p:spPr/>
        <p:txBody>
          <a:bodyPr/>
          <a:lstStyle/>
          <a:p>
            <a:endParaRPr lang="de-AT" dirty="0"/>
          </a:p>
          <a:p>
            <a:r>
              <a:rPr lang="de-AT" dirty="0"/>
              <a:t>Achtsamkeit: Viel Müll auf Wegen und Grünflächen</a:t>
            </a:r>
          </a:p>
          <a:p>
            <a:r>
              <a:rPr lang="de-AT" dirty="0"/>
              <a:t>Müllvermeidung beginnt bereits beim Einkauf (mehrfach verpackte Lebensmittel)</a:t>
            </a:r>
          </a:p>
          <a:p>
            <a:r>
              <a:rPr lang="de-AT" u="sng" dirty="0"/>
              <a:t>Laut WWF ca. 150 </a:t>
            </a:r>
            <a:r>
              <a:rPr lang="de-AT" u="sng" dirty="0" err="1"/>
              <a:t>Mio</a:t>
            </a:r>
            <a:r>
              <a:rPr lang="de-AT" u="sng" dirty="0"/>
              <a:t> t </a:t>
            </a:r>
            <a:r>
              <a:rPr lang="de-AT" u="sng" dirty="0" err="1"/>
              <a:t>Platikmüll</a:t>
            </a:r>
            <a:r>
              <a:rPr lang="de-AT" u="sng" dirty="0"/>
              <a:t> in den Weltmeeren</a:t>
            </a:r>
            <a:br>
              <a:rPr lang="de-AT" dirty="0"/>
            </a:br>
            <a:r>
              <a:rPr lang="de-AT" dirty="0"/>
              <a:t>Daher: Wasser trinken statt Plastikflaschen kaufen, Vermeiden von Coffee </a:t>
            </a:r>
            <a:r>
              <a:rPr lang="de-AT" dirty="0" err="1"/>
              <a:t>to</a:t>
            </a:r>
            <a:r>
              <a:rPr lang="de-AT" dirty="0"/>
              <a:t> Go Plastikbechern (Tasse in den Automat stellen)</a:t>
            </a:r>
          </a:p>
          <a:p>
            <a:r>
              <a:rPr lang="de-AT" dirty="0"/>
              <a:t>Müllberge nehmen weltweit zu. </a:t>
            </a:r>
            <a:r>
              <a:rPr lang="de-AT" u="sng" dirty="0"/>
              <a:t>Tgl. 3,5 Tonnen neuer Müll </a:t>
            </a:r>
            <a:r>
              <a:rPr lang="de-AT" dirty="0"/>
              <a:t>nach Schätzungen aus 2013.</a:t>
            </a:r>
          </a:p>
          <a:p>
            <a:r>
              <a:rPr lang="de-AT" dirty="0"/>
              <a:t>Unmengen an Lebensmittel werden weggeworfen. Die weggeworfenen Lebensmittel könnten den Welthunger zwei Mal stillten.</a:t>
            </a:r>
          </a:p>
          <a:p>
            <a:endParaRPr lang="de-AT" dirty="0"/>
          </a:p>
          <a:p>
            <a:endParaRPr lang="de-AT" dirty="0"/>
          </a:p>
        </p:txBody>
      </p:sp>
      <p:pic>
        <p:nvPicPr>
          <p:cNvPr id="5" name="Grafik 4">
            <a:extLst>
              <a:ext uri="{FF2B5EF4-FFF2-40B4-BE49-F238E27FC236}">
                <a16:creationId xmlns:a16="http://schemas.microsoft.com/office/drawing/2014/main" id="{3E5CFC9F-35C2-4305-B4E1-894CEDE4E47B}"/>
              </a:ext>
            </a:extLst>
          </p:cNvPr>
          <p:cNvPicPr>
            <a:picLocks noChangeAspect="1"/>
          </p:cNvPicPr>
          <p:nvPr/>
        </p:nvPicPr>
        <p:blipFill>
          <a:blip r:embed="rId2"/>
          <a:stretch>
            <a:fillRect/>
          </a:stretch>
        </p:blipFill>
        <p:spPr>
          <a:xfrm>
            <a:off x="7414793" y="-36577"/>
            <a:ext cx="4777207" cy="2687179"/>
          </a:xfrm>
          <a:prstGeom prst="rect">
            <a:avLst/>
          </a:prstGeom>
        </p:spPr>
      </p:pic>
    </p:spTree>
    <p:extLst>
      <p:ext uri="{BB962C8B-B14F-4D97-AF65-F5344CB8AC3E}">
        <p14:creationId xmlns:p14="http://schemas.microsoft.com/office/powerpoint/2010/main" val="5109648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9F9314-89E8-44F6-820B-C76AE99BC676}"/>
              </a:ext>
            </a:extLst>
          </p:cNvPr>
          <p:cNvSpPr>
            <a:spLocks noGrp="1"/>
          </p:cNvSpPr>
          <p:nvPr>
            <p:ph type="title"/>
          </p:nvPr>
        </p:nvSpPr>
        <p:spPr/>
        <p:txBody>
          <a:bodyPr/>
          <a:lstStyle/>
          <a:p>
            <a:r>
              <a:rPr lang="de-AT" dirty="0"/>
              <a:t>MÜLLSAMMELN</a:t>
            </a:r>
          </a:p>
        </p:txBody>
      </p:sp>
      <p:sp>
        <p:nvSpPr>
          <p:cNvPr id="3" name="Inhaltsplatzhalter 2">
            <a:extLst>
              <a:ext uri="{FF2B5EF4-FFF2-40B4-BE49-F238E27FC236}">
                <a16:creationId xmlns:a16="http://schemas.microsoft.com/office/drawing/2014/main" id="{672920A6-1434-40DD-9F80-77E660E7C2C1}"/>
              </a:ext>
            </a:extLst>
          </p:cNvPr>
          <p:cNvSpPr>
            <a:spLocks noGrp="1"/>
          </p:cNvSpPr>
          <p:nvPr>
            <p:ph idx="1"/>
          </p:nvPr>
        </p:nvSpPr>
        <p:spPr>
          <a:xfrm>
            <a:off x="445394" y="2499642"/>
            <a:ext cx="9720073" cy="4023360"/>
          </a:xfrm>
        </p:spPr>
        <p:txBody>
          <a:bodyPr/>
          <a:lstStyle/>
          <a:p>
            <a:r>
              <a:rPr lang="de-AT" dirty="0"/>
              <a:t>Schüler/innen bekommen klare Anweisungen. </a:t>
            </a:r>
            <a:br>
              <a:rPr lang="de-AT" dirty="0"/>
            </a:br>
            <a:r>
              <a:rPr lang="de-AT" dirty="0"/>
              <a:t>Es soll z.B. darauf geachtet werden den </a:t>
            </a:r>
            <a:br>
              <a:rPr lang="de-AT" dirty="0"/>
            </a:br>
            <a:r>
              <a:rPr lang="de-AT" dirty="0"/>
              <a:t>gesammelten Müll zu trennen. </a:t>
            </a:r>
            <a:br>
              <a:rPr lang="de-AT" dirty="0"/>
            </a:br>
            <a:r>
              <a:rPr lang="de-AT" dirty="0"/>
              <a:t>Plastik/Glas/Metall/Papier</a:t>
            </a:r>
          </a:p>
          <a:p>
            <a:r>
              <a:rPr lang="de-AT" dirty="0"/>
              <a:t>Verinnerlichung der Einstellung: Jeder kann einen Beitrag zum Umweltschutz leisten.</a:t>
            </a:r>
          </a:p>
          <a:p>
            <a:r>
              <a:rPr lang="de-AT" dirty="0"/>
              <a:t>Projekt idealerweise am Nachmittag, weil mehr Zeit.</a:t>
            </a:r>
          </a:p>
          <a:p>
            <a:endParaRPr lang="de-AT" dirty="0"/>
          </a:p>
          <a:p>
            <a:endParaRPr lang="de-AT" dirty="0"/>
          </a:p>
        </p:txBody>
      </p:sp>
      <p:pic>
        <p:nvPicPr>
          <p:cNvPr id="7" name="Grafik 6">
            <a:extLst>
              <a:ext uri="{FF2B5EF4-FFF2-40B4-BE49-F238E27FC236}">
                <a16:creationId xmlns:a16="http://schemas.microsoft.com/office/drawing/2014/main" id="{1FAC20B0-BE50-4067-8C17-52E66FC6C331}"/>
              </a:ext>
            </a:extLst>
          </p:cNvPr>
          <p:cNvPicPr>
            <a:picLocks noChangeAspect="1"/>
          </p:cNvPicPr>
          <p:nvPr/>
        </p:nvPicPr>
        <p:blipFill>
          <a:blip r:embed="rId2"/>
          <a:stretch>
            <a:fillRect/>
          </a:stretch>
        </p:blipFill>
        <p:spPr>
          <a:xfrm>
            <a:off x="6713316" y="-12192"/>
            <a:ext cx="5315096" cy="3670738"/>
          </a:xfrm>
          <a:prstGeom prst="rect">
            <a:avLst/>
          </a:prstGeom>
        </p:spPr>
      </p:pic>
    </p:spTree>
    <p:extLst>
      <p:ext uri="{BB962C8B-B14F-4D97-AF65-F5344CB8AC3E}">
        <p14:creationId xmlns:p14="http://schemas.microsoft.com/office/powerpoint/2010/main" val="15512861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C38217-7753-4DB1-886C-644D06F62777}"/>
              </a:ext>
            </a:extLst>
          </p:cNvPr>
          <p:cNvSpPr>
            <a:spLocks noGrp="1"/>
          </p:cNvSpPr>
          <p:nvPr>
            <p:ph type="title"/>
          </p:nvPr>
        </p:nvSpPr>
        <p:spPr/>
        <p:txBody>
          <a:bodyPr>
            <a:normAutofit/>
          </a:bodyPr>
          <a:lstStyle/>
          <a:p>
            <a:r>
              <a:rPr lang="de-AT" sz="3600" dirty="0"/>
              <a:t>Präsentation des Projekts Durch SCHÜLER/</a:t>
            </a:r>
            <a:r>
              <a:rPr lang="de-AT" sz="3600" dirty="0" err="1"/>
              <a:t>iNNEN</a:t>
            </a:r>
            <a:endParaRPr lang="de-AT" sz="3600" dirty="0"/>
          </a:p>
        </p:txBody>
      </p:sp>
      <p:sp>
        <p:nvSpPr>
          <p:cNvPr id="3" name="Inhaltsplatzhalter 2">
            <a:extLst>
              <a:ext uri="{FF2B5EF4-FFF2-40B4-BE49-F238E27FC236}">
                <a16:creationId xmlns:a16="http://schemas.microsoft.com/office/drawing/2014/main" id="{404D70A5-5D90-4CF4-9082-3C4C488CC325}"/>
              </a:ext>
            </a:extLst>
          </p:cNvPr>
          <p:cNvSpPr>
            <a:spLocks noGrp="1"/>
          </p:cNvSpPr>
          <p:nvPr>
            <p:ph idx="1"/>
          </p:nvPr>
        </p:nvSpPr>
        <p:spPr>
          <a:xfrm>
            <a:off x="1048796" y="1967023"/>
            <a:ext cx="9720073" cy="4023360"/>
          </a:xfrm>
        </p:spPr>
        <p:txBody>
          <a:bodyPr/>
          <a:lstStyle/>
          <a:p>
            <a:r>
              <a:rPr lang="de-AT" dirty="0"/>
              <a:t>Die Schüler/innen gestalten Plakate über ihr erfolgreich absolviertes Projekt und präsentieren es schulintern.</a:t>
            </a:r>
          </a:p>
          <a:p>
            <a:r>
              <a:rPr lang="de-AT" dirty="0"/>
              <a:t>Auf meinbezirk.at hat jede/r die Möglichkeit sich zu registrieren und das Schulprojekt „Müllsammeln“ zu publizieren.</a:t>
            </a:r>
          </a:p>
          <a:p>
            <a:r>
              <a:rPr lang="de-AT" dirty="0"/>
              <a:t>Die Schüler/innen haben sind begeistert sich im Internet wiederzufinden. Sie regen andere an, ähnliche Projekte zu starten.</a:t>
            </a:r>
          </a:p>
        </p:txBody>
      </p:sp>
    </p:spTree>
    <p:extLst>
      <p:ext uri="{BB962C8B-B14F-4D97-AF65-F5344CB8AC3E}">
        <p14:creationId xmlns:p14="http://schemas.microsoft.com/office/powerpoint/2010/main" val="39557026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373F5A-2BE6-4881-B333-122045751950}"/>
              </a:ext>
            </a:extLst>
          </p:cNvPr>
          <p:cNvSpPr>
            <a:spLocks noGrp="1"/>
          </p:cNvSpPr>
          <p:nvPr>
            <p:ph type="title"/>
          </p:nvPr>
        </p:nvSpPr>
        <p:spPr>
          <a:xfrm>
            <a:off x="908382" y="573641"/>
            <a:ext cx="9720072" cy="1499616"/>
          </a:xfrm>
        </p:spPr>
        <p:txBody>
          <a:bodyPr>
            <a:normAutofit/>
          </a:bodyPr>
          <a:lstStyle/>
          <a:p>
            <a:r>
              <a:rPr lang="de-AT" sz="3600" dirty="0"/>
              <a:t>meinbezirk.at</a:t>
            </a:r>
          </a:p>
        </p:txBody>
      </p:sp>
      <p:pic>
        <p:nvPicPr>
          <p:cNvPr id="5" name="Inhaltsplatzhalter 4">
            <a:extLst>
              <a:ext uri="{FF2B5EF4-FFF2-40B4-BE49-F238E27FC236}">
                <a16:creationId xmlns:a16="http://schemas.microsoft.com/office/drawing/2014/main" id="{52F4F753-7C6E-4424-A525-174DF4108AB3}"/>
              </a:ext>
            </a:extLst>
          </p:cNvPr>
          <p:cNvPicPr>
            <a:picLocks noGrp="1" noChangeAspect="1"/>
          </p:cNvPicPr>
          <p:nvPr>
            <p:ph idx="1"/>
          </p:nvPr>
        </p:nvPicPr>
        <p:blipFill>
          <a:blip r:embed="rId2"/>
          <a:stretch>
            <a:fillRect/>
          </a:stretch>
        </p:blipFill>
        <p:spPr>
          <a:xfrm>
            <a:off x="4151939" y="198873"/>
            <a:ext cx="5478197" cy="6659127"/>
          </a:xfrm>
        </p:spPr>
      </p:pic>
    </p:spTree>
    <p:extLst>
      <p:ext uri="{BB962C8B-B14F-4D97-AF65-F5344CB8AC3E}">
        <p14:creationId xmlns:p14="http://schemas.microsoft.com/office/powerpoint/2010/main" val="2616915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1AB35E-814B-4F9B-AC45-DB61AFA472DB}"/>
              </a:ext>
            </a:extLst>
          </p:cNvPr>
          <p:cNvSpPr>
            <a:spLocks noGrp="1"/>
          </p:cNvSpPr>
          <p:nvPr>
            <p:ph type="title"/>
          </p:nvPr>
        </p:nvSpPr>
        <p:spPr/>
        <p:txBody>
          <a:bodyPr/>
          <a:lstStyle/>
          <a:p>
            <a:r>
              <a:rPr lang="de-AT" dirty="0"/>
              <a:t>Ausblick Perspektiven Fortsetzung</a:t>
            </a:r>
          </a:p>
        </p:txBody>
      </p:sp>
      <p:sp>
        <p:nvSpPr>
          <p:cNvPr id="3" name="Inhaltsplatzhalter 2">
            <a:extLst>
              <a:ext uri="{FF2B5EF4-FFF2-40B4-BE49-F238E27FC236}">
                <a16:creationId xmlns:a16="http://schemas.microsoft.com/office/drawing/2014/main" id="{D2EA7DD5-04EB-493E-B888-383C8A3BA0B3}"/>
              </a:ext>
            </a:extLst>
          </p:cNvPr>
          <p:cNvSpPr>
            <a:spLocks noGrp="1"/>
          </p:cNvSpPr>
          <p:nvPr>
            <p:ph idx="1"/>
          </p:nvPr>
        </p:nvSpPr>
        <p:spPr/>
        <p:txBody>
          <a:bodyPr/>
          <a:lstStyle/>
          <a:p>
            <a:r>
              <a:rPr lang="de-AT" dirty="0"/>
              <a:t>Übertragen der umweltschonenden Haltung in das alltägliche Verhalten der Schüler/innen.</a:t>
            </a:r>
          </a:p>
          <a:p>
            <a:r>
              <a:rPr lang="de-AT" dirty="0"/>
              <a:t>Beeinflussung des Lebensbereiches der Schüler/innen durch die Schüler/innen (Eltern, Geschwister, Freunde)</a:t>
            </a:r>
          </a:p>
          <a:p>
            <a:endParaRPr lang="de-AT" dirty="0"/>
          </a:p>
        </p:txBody>
      </p:sp>
      <p:pic>
        <p:nvPicPr>
          <p:cNvPr id="5" name="Grafik 4">
            <a:extLst>
              <a:ext uri="{FF2B5EF4-FFF2-40B4-BE49-F238E27FC236}">
                <a16:creationId xmlns:a16="http://schemas.microsoft.com/office/drawing/2014/main" id="{7139E509-46A5-4689-A89E-A28E12E20223}"/>
              </a:ext>
            </a:extLst>
          </p:cNvPr>
          <p:cNvPicPr>
            <a:picLocks noChangeAspect="1"/>
          </p:cNvPicPr>
          <p:nvPr/>
        </p:nvPicPr>
        <p:blipFill>
          <a:blip r:embed="rId2"/>
          <a:stretch>
            <a:fillRect/>
          </a:stretch>
        </p:blipFill>
        <p:spPr>
          <a:xfrm>
            <a:off x="5791200" y="3816096"/>
            <a:ext cx="6400800" cy="3041904"/>
          </a:xfrm>
          <a:prstGeom prst="rect">
            <a:avLst/>
          </a:prstGeom>
        </p:spPr>
      </p:pic>
    </p:spTree>
    <p:extLst>
      <p:ext uri="{BB962C8B-B14F-4D97-AF65-F5344CB8AC3E}">
        <p14:creationId xmlns:p14="http://schemas.microsoft.com/office/powerpoint/2010/main" val="35353996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D82FFF-992D-4F97-A1A0-A3120A7A2400}"/>
              </a:ext>
            </a:extLst>
          </p:cNvPr>
          <p:cNvSpPr>
            <a:spLocks noGrp="1"/>
          </p:cNvSpPr>
          <p:nvPr>
            <p:ph type="title"/>
          </p:nvPr>
        </p:nvSpPr>
        <p:spPr/>
        <p:txBody>
          <a:bodyPr>
            <a:normAutofit/>
          </a:bodyPr>
          <a:lstStyle/>
          <a:p>
            <a:r>
              <a:rPr lang="de-AT" sz="3600" dirty="0" err="1"/>
              <a:t>FUTURAMA</a:t>
            </a:r>
            <a:r>
              <a:rPr lang="de-AT" sz="3600" dirty="0"/>
              <a:t> Folge</a:t>
            </a:r>
          </a:p>
        </p:txBody>
      </p:sp>
      <p:pic>
        <p:nvPicPr>
          <p:cNvPr id="10" name="Grafik 9">
            <a:extLst>
              <a:ext uri="{FF2B5EF4-FFF2-40B4-BE49-F238E27FC236}">
                <a16:creationId xmlns:a16="http://schemas.microsoft.com/office/drawing/2014/main" id="{378ED7BA-F791-4342-A005-DD94353B7AF6}"/>
              </a:ext>
            </a:extLst>
          </p:cNvPr>
          <p:cNvPicPr>
            <a:picLocks noChangeAspect="1"/>
          </p:cNvPicPr>
          <p:nvPr/>
        </p:nvPicPr>
        <p:blipFill>
          <a:blip r:embed="rId2"/>
          <a:stretch>
            <a:fillRect/>
          </a:stretch>
        </p:blipFill>
        <p:spPr>
          <a:xfrm>
            <a:off x="7331964" y="-28937"/>
            <a:ext cx="4860036" cy="3645027"/>
          </a:xfrm>
          <a:prstGeom prst="rect">
            <a:avLst/>
          </a:prstGeom>
        </p:spPr>
      </p:pic>
      <p:sp>
        <p:nvSpPr>
          <p:cNvPr id="12" name="Inhaltsplatzhalter 11">
            <a:extLst>
              <a:ext uri="{FF2B5EF4-FFF2-40B4-BE49-F238E27FC236}">
                <a16:creationId xmlns:a16="http://schemas.microsoft.com/office/drawing/2014/main" id="{0A3D9D79-0191-4C19-89FA-EAC65D0D77FA}"/>
              </a:ext>
            </a:extLst>
          </p:cNvPr>
          <p:cNvSpPr>
            <a:spLocks noGrp="1"/>
          </p:cNvSpPr>
          <p:nvPr>
            <p:ph idx="1"/>
          </p:nvPr>
        </p:nvSpPr>
        <p:spPr>
          <a:xfrm>
            <a:off x="-301508" y="4721929"/>
            <a:ext cx="9633858" cy="3892731"/>
          </a:xfrm>
        </p:spPr>
        <p:txBody>
          <a:bodyPr>
            <a:normAutofit/>
          </a:bodyPr>
          <a:lstStyle/>
          <a:p>
            <a:pPr marL="1225296" lvl="8" indent="0">
              <a:buNone/>
            </a:pPr>
            <a:r>
              <a:rPr lang="de-AT" sz="1800" dirty="0"/>
              <a:t>Mit dem </a:t>
            </a:r>
            <a:r>
              <a:rPr lang="de-AT" sz="1800" dirty="0" err="1"/>
              <a:t>Duftoskop</a:t>
            </a:r>
            <a:r>
              <a:rPr lang="de-AT" sz="1800" dirty="0"/>
              <a:t>, einer Erfindung von Prof. Farnsworth, mit der man entfernte Objekte riechen kann, entdeckt Fry eine riesige, stinkende Kugel, die auf die Erde zurast. Sie besteht aus Müll, der im 21. Jahrhundert von der Erde ins All geschossen wurde. Nachdem der Versuch, den </a:t>
            </a:r>
            <a:r>
              <a:rPr lang="de-AT" sz="1800" dirty="0" err="1"/>
              <a:t>Müllball</a:t>
            </a:r>
            <a:r>
              <a:rPr lang="de-AT" sz="1800" dirty="0"/>
              <a:t> zu zerstören, scheitert, soll ihm ein Duplikat entgegen geschossen werden, um ihn von seiner Bahn abzubringen. Dazu lernen die alles </a:t>
            </a:r>
            <a:r>
              <a:rPr lang="de-AT" sz="1800" dirty="0" err="1"/>
              <a:t>recyclenden</a:t>
            </a:r>
            <a:r>
              <a:rPr lang="de-AT" sz="1800" dirty="0"/>
              <a:t> Neu New Yorker, Müll zu produzieren.</a:t>
            </a:r>
          </a:p>
        </p:txBody>
      </p:sp>
      <p:sp>
        <p:nvSpPr>
          <p:cNvPr id="13" name="Textfeld 12">
            <a:extLst>
              <a:ext uri="{FF2B5EF4-FFF2-40B4-BE49-F238E27FC236}">
                <a16:creationId xmlns:a16="http://schemas.microsoft.com/office/drawing/2014/main" id="{536B9893-2DA7-440C-8F64-F8F7DC43867C}"/>
              </a:ext>
            </a:extLst>
          </p:cNvPr>
          <p:cNvSpPr txBox="1"/>
          <p:nvPr/>
        </p:nvSpPr>
        <p:spPr>
          <a:xfrm>
            <a:off x="829340" y="2541181"/>
            <a:ext cx="6288966" cy="369332"/>
          </a:xfrm>
          <a:prstGeom prst="rect">
            <a:avLst/>
          </a:prstGeom>
          <a:noFill/>
        </p:spPr>
        <p:txBody>
          <a:bodyPr wrap="none" rtlCol="0">
            <a:spAutoFit/>
          </a:bodyPr>
          <a:lstStyle/>
          <a:p>
            <a:r>
              <a:rPr lang="de-AT" dirty="0"/>
              <a:t>Präsentation des Müllproblems mit einer Folge der Serie </a:t>
            </a:r>
            <a:r>
              <a:rPr lang="de-AT" dirty="0" err="1"/>
              <a:t>Futurama</a:t>
            </a:r>
            <a:r>
              <a:rPr lang="de-AT" dirty="0"/>
              <a:t>.</a:t>
            </a:r>
          </a:p>
        </p:txBody>
      </p:sp>
    </p:spTree>
    <p:extLst>
      <p:ext uri="{BB962C8B-B14F-4D97-AF65-F5344CB8AC3E}">
        <p14:creationId xmlns:p14="http://schemas.microsoft.com/office/powerpoint/2010/main" val="2417526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86A5D8-26B6-44CB-8F5D-0ADF3C44D7B3}"/>
              </a:ext>
            </a:extLst>
          </p:cNvPr>
          <p:cNvSpPr>
            <a:spLocks noGrp="1"/>
          </p:cNvSpPr>
          <p:nvPr>
            <p:ph type="title"/>
          </p:nvPr>
        </p:nvSpPr>
        <p:spPr/>
        <p:txBody>
          <a:bodyPr>
            <a:normAutofit/>
          </a:bodyPr>
          <a:lstStyle/>
          <a:p>
            <a:r>
              <a:rPr lang="de-AT" dirty="0"/>
              <a:t>1. Ökumenische Donausegnung in Regensburg </a:t>
            </a:r>
            <a:r>
              <a:rPr lang="de-AT" sz="2400" dirty="0"/>
              <a:t>Bistum Regensburg|13.01.2014</a:t>
            </a:r>
          </a:p>
        </p:txBody>
      </p:sp>
      <p:sp>
        <p:nvSpPr>
          <p:cNvPr id="5" name="Inhaltsplatzhalter 4">
            <a:extLst>
              <a:ext uri="{FF2B5EF4-FFF2-40B4-BE49-F238E27FC236}">
                <a16:creationId xmlns:a16="http://schemas.microsoft.com/office/drawing/2014/main" id="{3D9B3880-8303-DC50-3A54-95AED724EB8B}"/>
              </a:ext>
            </a:extLst>
          </p:cNvPr>
          <p:cNvSpPr>
            <a:spLocks noGrp="1"/>
          </p:cNvSpPr>
          <p:nvPr>
            <p:ph idx="1"/>
          </p:nvPr>
        </p:nvSpPr>
        <p:spPr/>
        <p:txBody>
          <a:bodyPr/>
          <a:lstStyle/>
          <a:p>
            <a:endParaRPr lang="de-DE" dirty="0"/>
          </a:p>
        </p:txBody>
      </p:sp>
    </p:spTree>
    <p:extLst>
      <p:ext uri="{BB962C8B-B14F-4D97-AF65-F5344CB8AC3E}">
        <p14:creationId xmlns:p14="http://schemas.microsoft.com/office/powerpoint/2010/main" val="891300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DFF3C7-E6C4-4889-B99C-B391C3878877}"/>
              </a:ext>
            </a:extLst>
          </p:cNvPr>
          <p:cNvSpPr>
            <a:spLocks noGrp="1"/>
          </p:cNvSpPr>
          <p:nvPr>
            <p:ph type="title"/>
          </p:nvPr>
        </p:nvSpPr>
        <p:spPr/>
        <p:txBody>
          <a:bodyPr/>
          <a:lstStyle/>
          <a:p>
            <a:endParaRPr lang="de-AT" dirty="0"/>
          </a:p>
        </p:txBody>
      </p:sp>
      <p:pic>
        <p:nvPicPr>
          <p:cNvPr id="5" name="Inhaltsplatzhalter 4">
            <a:extLst>
              <a:ext uri="{FF2B5EF4-FFF2-40B4-BE49-F238E27FC236}">
                <a16:creationId xmlns:a16="http://schemas.microsoft.com/office/drawing/2014/main" id="{CE255DCE-EB41-471F-BE34-0CC25E4CE049}"/>
              </a:ext>
            </a:extLst>
          </p:cNvPr>
          <p:cNvPicPr>
            <a:picLocks noGrp="1" noChangeAspect="1"/>
          </p:cNvPicPr>
          <p:nvPr>
            <p:ph idx="1"/>
          </p:nvPr>
        </p:nvPicPr>
        <p:blipFill>
          <a:blip r:embed="rId2"/>
          <a:stretch>
            <a:fillRect/>
          </a:stretch>
        </p:blipFill>
        <p:spPr>
          <a:xfrm>
            <a:off x="728327" y="0"/>
            <a:ext cx="10498238" cy="6879434"/>
          </a:xfrm>
        </p:spPr>
      </p:pic>
    </p:spTree>
    <p:extLst>
      <p:ext uri="{BB962C8B-B14F-4D97-AF65-F5344CB8AC3E}">
        <p14:creationId xmlns:p14="http://schemas.microsoft.com/office/powerpoint/2010/main" val="3003558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ABC142-787C-46CE-B8F1-6F593F171372}"/>
              </a:ext>
            </a:extLst>
          </p:cNvPr>
          <p:cNvSpPr>
            <a:spLocks noGrp="1"/>
          </p:cNvSpPr>
          <p:nvPr>
            <p:ph type="title"/>
          </p:nvPr>
        </p:nvSpPr>
        <p:spPr>
          <a:xfrm>
            <a:off x="1024128" y="585216"/>
            <a:ext cx="10501828" cy="1499616"/>
          </a:xfrm>
        </p:spPr>
        <p:txBody>
          <a:bodyPr/>
          <a:lstStyle/>
          <a:p>
            <a:r>
              <a:rPr lang="de-AT" dirty="0"/>
              <a:t>Theophanie | Wasserweihe | Tag der Lichter</a:t>
            </a:r>
          </a:p>
        </p:txBody>
      </p:sp>
      <p:sp>
        <p:nvSpPr>
          <p:cNvPr id="3" name="Inhaltsplatzhalter 2">
            <a:extLst>
              <a:ext uri="{FF2B5EF4-FFF2-40B4-BE49-F238E27FC236}">
                <a16:creationId xmlns:a16="http://schemas.microsoft.com/office/drawing/2014/main" id="{97E5A2A8-2FB2-439C-9856-6FD51BA6DD19}"/>
              </a:ext>
            </a:extLst>
          </p:cNvPr>
          <p:cNvSpPr>
            <a:spLocks noGrp="1"/>
          </p:cNvSpPr>
          <p:nvPr>
            <p:ph idx="1"/>
          </p:nvPr>
        </p:nvSpPr>
        <p:spPr/>
        <p:txBody>
          <a:bodyPr>
            <a:normAutofit lnSpcReduction="10000"/>
          </a:bodyPr>
          <a:lstStyle/>
          <a:p>
            <a:r>
              <a:rPr lang="de-AT" dirty="0"/>
              <a:t>Wascht euch, reinigt euch! / Lasst ab von eurem üblen Treiben! / Hört auf, vor meinen Augen Böses zu tun! </a:t>
            </a:r>
            <a:r>
              <a:rPr lang="de-AT" sz="1800" dirty="0" err="1"/>
              <a:t>Jes</a:t>
            </a:r>
            <a:r>
              <a:rPr lang="de-AT" sz="1800" dirty="0"/>
              <a:t> 1,16</a:t>
            </a:r>
          </a:p>
          <a:p>
            <a:r>
              <a:rPr lang="de-AT" sz="3600" dirty="0"/>
              <a:t>Jesu Selbstzeugnis </a:t>
            </a:r>
            <a:r>
              <a:rPr lang="de-AT" dirty="0"/>
              <a:t>Streitgespräche Jesu mit den Juden: </a:t>
            </a:r>
            <a:r>
              <a:rPr lang="de-AT" sz="1800" dirty="0" err="1"/>
              <a:t>Joh</a:t>
            </a:r>
            <a:r>
              <a:rPr lang="de-AT" sz="1800" dirty="0"/>
              <a:t> 8,12-59</a:t>
            </a:r>
            <a:br>
              <a:rPr lang="de-AT" dirty="0"/>
            </a:br>
            <a:r>
              <a:rPr lang="de-AT" dirty="0"/>
              <a:t>Als Jesus ein andermal zu ihnen redete, sagte er: </a:t>
            </a:r>
            <a:r>
              <a:rPr lang="de-AT" sz="2800" b="1" dirty="0"/>
              <a:t>Ich bin das Licht der Welt. </a:t>
            </a:r>
            <a:r>
              <a:rPr lang="de-AT" dirty="0"/>
              <a:t>Wer mir nachfolgt, wird nicht in der Finsternis umhergehen, sondern wird das Licht des Lebens haben. </a:t>
            </a:r>
            <a:r>
              <a:rPr lang="de-AT" sz="1800" dirty="0" err="1"/>
              <a:t>Joh</a:t>
            </a:r>
            <a:r>
              <a:rPr lang="de-AT" sz="1800" dirty="0"/>
              <a:t> 8,12</a:t>
            </a:r>
          </a:p>
          <a:p>
            <a:r>
              <a:rPr lang="de-AT" dirty="0"/>
              <a:t>„Als sich der Mensch danach infolge des Neids des Teufels durch das bittere Kosten der Sünde auf erbärmliche Weise trennte von Gott, Der ihn erschaffen hatte, da ließ ihn Gott nicht im Stich. Was geschah? Was ist dieses erhabene Mysterium, das Er wirkte für uns? Neuerungen werden vollzogen in den Naturen, und Gott wird Mensch.“ </a:t>
            </a:r>
            <a:r>
              <a:rPr lang="de-AT" sz="1800" dirty="0"/>
              <a:t>Aus der 39. Homilie des Hl. Gregor des Theologen, Erzbischof von Konstantinopel (330-390), 13. Des Menschen Erschaffung, Sturz und Rettung</a:t>
            </a:r>
          </a:p>
        </p:txBody>
      </p:sp>
    </p:spTree>
    <p:extLst>
      <p:ext uri="{BB962C8B-B14F-4D97-AF65-F5344CB8AC3E}">
        <p14:creationId xmlns:p14="http://schemas.microsoft.com/office/powerpoint/2010/main" val="16441615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919A30-F7FA-4036-99F8-F292D9DBF430}"/>
              </a:ext>
            </a:extLst>
          </p:cNvPr>
          <p:cNvSpPr>
            <a:spLocks noGrp="1"/>
          </p:cNvSpPr>
          <p:nvPr>
            <p:ph type="title"/>
          </p:nvPr>
        </p:nvSpPr>
        <p:spPr/>
        <p:txBody>
          <a:bodyPr>
            <a:normAutofit/>
          </a:bodyPr>
          <a:lstStyle/>
          <a:p>
            <a:r>
              <a:rPr lang="en-US" dirty="0"/>
              <a:t>Green Patriarch Brings Environmentalism to U.S. Capital </a:t>
            </a:r>
            <a:r>
              <a:rPr lang="en-US" sz="2200" dirty="0"/>
              <a:t>VOA News|06.11.2009</a:t>
            </a:r>
            <a:endParaRPr lang="de-AT" sz="2200" dirty="0"/>
          </a:p>
        </p:txBody>
      </p:sp>
      <p:sp>
        <p:nvSpPr>
          <p:cNvPr id="5" name="Inhaltsplatzhalter 4">
            <a:extLst>
              <a:ext uri="{FF2B5EF4-FFF2-40B4-BE49-F238E27FC236}">
                <a16:creationId xmlns:a16="http://schemas.microsoft.com/office/drawing/2014/main" id="{780C07F3-2B91-56A1-8EE6-01A32F721ED3}"/>
              </a:ext>
            </a:extLst>
          </p:cNvPr>
          <p:cNvSpPr>
            <a:spLocks noGrp="1"/>
          </p:cNvSpPr>
          <p:nvPr>
            <p:ph idx="1"/>
          </p:nvPr>
        </p:nvSpPr>
        <p:spPr/>
        <p:txBody>
          <a:bodyPr/>
          <a:lstStyle/>
          <a:p>
            <a:endParaRPr lang="de-DE"/>
          </a:p>
        </p:txBody>
      </p:sp>
    </p:spTree>
    <p:extLst>
      <p:ext uri="{BB962C8B-B14F-4D97-AF65-F5344CB8AC3E}">
        <p14:creationId xmlns:p14="http://schemas.microsoft.com/office/powerpoint/2010/main" val="31145704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42A004-CBD9-4120-8F85-E20E8D4FC888}"/>
              </a:ext>
            </a:extLst>
          </p:cNvPr>
          <p:cNvSpPr>
            <a:spLocks noGrp="1"/>
          </p:cNvSpPr>
          <p:nvPr>
            <p:ph type="title"/>
          </p:nvPr>
        </p:nvSpPr>
        <p:spPr>
          <a:xfrm>
            <a:off x="1024128" y="585216"/>
            <a:ext cx="9720072" cy="1499616"/>
          </a:xfrm>
        </p:spPr>
        <p:txBody>
          <a:bodyPr>
            <a:normAutofit/>
          </a:bodyPr>
          <a:lstStyle/>
          <a:p>
            <a:r>
              <a:rPr lang="de-AT" sz="3600" dirty="0"/>
              <a:t>Papst und Patriarch mahnen zum ökologischen umdenken</a:t>
            </a:r>
            <a:br>
              <a:rPr lang="de-AT" sz="3600" dirty="0"/>
            </a:br>
            <a:r>
              <a:rPr lang="de-AT" sz="3600" dirty="0"/>
              <a:t>„hört den schrei der Erde“</a:t>
            </a:r>
          </a:p>
        </p:txBody>
      </p:sp>
      <p:pic>
        <p:nvPicPr>
          <p:cNvPr id="5" name="Inhaltsplatzhalter 4">
            <a:extLst>
              <a:ext uri="{FF2B5EF4-FFF2-40B4-BE49-F238E27FC236}">
                <a16:creationId xmlns:a16="http://schemas.microsoft.com/office/drawing/2014/main" id="{0661B365-DCE2-45C0-AFE0-D8ED2A8E2F8A}"/>
              </a:ext>
            </a:extLst>
          </p:cNvPr>
          <p:cNvPicPr>
            <a:picLocks noGrp="1" noChangeAspect="1"/>
          </p:cNvPicPr>
          <p:nvPr>
            <p:ph idx="1"/>
          </p:nvPr>
        </p:nvPicPr>
        <p:blipFill>
          <a:blip r:embed="rId2"/>
          <a:stretch>
            <a:fillRect/>
          </a:stretch>
        </p:blipFill>
        <p:spPr>
          <a:xfrm>
            <a:off x="5046150" y="2826363"/>
            <a:ext cx="7146388" cy="4022725"/>
          </a:xfrm>
        </p:spPr>
      </p:pic>
      <p:sp>
        <p:nvSpPr>
          <p:cNvPr id="6" name="Textfeld 5">
            <a:extLst>
              <a:ext uri="{FF2B5EF4-FFF2-40B4-BE49-F238E27FC236}">
                <a16:creationId xmlns:a16="http://schemas.microsoft.com/office/drawing/2014/main" id="{619E3732-CDE8-40F9-B34F-5E19CC94E6A5}"/>
              </a:ext>
            </a:extLst>
          </p:cNvPr>
          <p:cNvSpPr txBox="1"/>
          <p:nvPr/>
        </p:nvSpPr>
        <p:spPr>
          <a:xfrm>
            <a:off x="337456" y="2084832"/>
            <a:ext cx="49631455" cy="3416320"/>
          </a:xfrm>
          <a:prstGeom prst="rect">
            <a:avLst/>
          </a:prstGeom>
          <a:noFill/>
        </p:spPr>
        <p:txBody>
          <a:bodyPr wrap="square" rtlCol="0">
            <a:spAutoFit/>
          </a:bodyPr>
          <a:lstStyle/>
          <a:p>
            <a:pPr marL="285750" indent="-285750">
              <a:buFont typeface="Arial" panose="020B0604020202020204" pitchFamily="34" charset="0"/>
              <a:buChar char="•"/>
            </a:pPr>
            <a:r>
              <a:rPr lang="de-AT" dirty="0"/>
              <a:t>Der Vorgänger von Patriarch </a:t>
            </a:r>
            <a:r>
              <a:rPr lang="de-AT" dirty="0" err="1"/>
              <a:t>Bartholomaios</a:t>
            </a:r>
            <a:r>
              <a:rPr lang="de-AT" dirty="0"/>
              <a:t> I., </a:t>
            </a:r>
            <a:br>
              <a:rPr lang="de-AT" dirty="0"/>
            </a:br>
            <a:r>
              <a:rPr lang="de-AT" dirty="0"/>
              <a:t>Dimitrios, hatte den </a:t>
            </a:r>
            <a:r>
              <a:rPr lang="de-AT" b="1" dirty="0"/>
              <a:t>Weltgebetstag für die </a:t>
            </a:r>
            <a:br>
              <a:rPr lang="de-AT" b="1" dirty="0"/>
            </a:br>
            <a:r>
              <a:rPr lang="de-AT" b="1" dirty="0"/>
              <a:t>Schöpfung</a:t>
            </a:r>
            <a:r>
              <a:rPr lang="de-AT" dirty="0"/>
              <a:t> 1989 ins Leben gerufen. </a:t>
            </a:r>
          </a:p>
          <a:p>
            <a:pPr marL="285750" indent="-285750">
              <a:buFont typeface="Arial" panose="020B0604020202020204" pitchFamily="34" charset="0"/>
              <a:buChar char="•"/>
            </a:pPr>
            <a:r>
              <a:rPr lang="de-AT" sz="1800" b="0" i="0" u="none" strike="noStrike" dirty="0">
                <a:solidFill>
                  <a:srgbClr val="000000"/>
                </a:solidFill>
                <a:effectLst/>
              </a:rPr>
              <a:t>Europäische Ökumenische Versammlung </a:t>
            </a:r>
            <a:br>
              <a:rPr lang="de-AT" sz="1800" b="0" i="0" u="none" strike="noStrike" dirty="0">
                <a:solidFill>
                  <a:srgbClr val="000000"/>
                </a:solidFill>
                <a:effectLst/>
              </a:rPr>
            </a:br>
            <a:r>
              <a:rPr lang="de-AT" sz="1800" b="0" i="0" u="none" strike="noStrike" dirty="0">
                <a:solidFill>
                  <a:srgbClr val="000000"/>
                </a:solidFill>
                <a:effectLst/>
              </a:rPr>
              <a:t>Frieden in Gerechtigkeit </a:t>
            </a:r>
            <a:r>
              <a:rPr lang="de-AT" dirty="0"/>
              <a:t>Basel 1989</a:t>
            </a:r>
          </a:p>
          <a:p>
            <a:pPr marL="285750" indent="-285750">
              <a:buFont typeface="Arial" panose="020B0604020202020204" pitchFamily="34" charset="0"/>
              <a:buChar char="•"/>
            </a:pPr>
            <a:r>
              <a:rPr lang="de-AT" dirty="0"/>
              <a:t>Papst Franziskus schloss sich nach der </a:t>
            </a:r>
            <a:br>
              <a:rPr lang="de-AT" dirty="0"/>
            </a:br>
            <a:r>
              <a:rPr lang="de-AT" dirty="0"/>
              <a:t>Veröffentlichung seiner Umwelt-Enzyklika </a:t>
            </a:r>
            <a:br>
              <a:rPr lang="de-AT" dirty="0"/>
            </a:br>
            <a:r>
              <a:rPr lang="de-AT" b="1" dirty="0"/>
              <a:t>"</a:t>
            </a:r>
            <a:r>
              <a:rPr lang="de-AT" b="1" dirty="0" err="1"/>
              <a:t>Laudato</a:t>
            </a:r>
            <a:r>
              <a:rPr lang="de-AT" b="1" dirty="0"/>
              <a:t> si" (2015) </a:t>
            </a:r>
            <a:r>
              <a:rPr lang="de-AT" dirty="0"/>
              <a:t>der Initiative an. </a:t>
            </a:r>
          </a:p>
          <a:p>
            <a:pPr marL="285750" indent="-285750">
              <a:buFont typeface="Arial" panose="020B0604020202020204" pitchFamily="34" charset="0"/>
              <a:buChar char="•"/>
            </a:pPr>
            <a:r>
              <a:rPr lang="de-AT" dirty="0"/>
              <a:t>Der Gebetstag versteht sich nach Worten </a:t>
            </a:r>
            <a:br>
              <a:rPr lang="de-AT" dirty="0"/>
            </a:br>
            <a:r>
              <a:rPr lang="de-AT" dirty="0"/>
              <a:t>des Papstes als </a:t>
            </a:r>
            <a:r>
              <a:rPr lang="de-AT" b="1" dirty="0"/>
              <a:t>"Beitrag zur Überwindung </a:t>
            </a:r>
            <a:br>
              <a:rPr lang="de-AT" b="1" dirty="0"/>
            </a:br>
            <a:r>
              <a:rPr lang="de-AT" b="1" dirty="0"/>
              <a:t>der ökologischen Krise, die die Menschheit </a:t>
            </a:r>
            <a:br>
              <a:rPr lang="de-AT" b="1" dirty="0"/>
            </a:br>
            <a:r>
              <a:rPr lang="de-AT" b="1" dirty="0"/>
              <a:t>derzeit erlebt".</a:t>
            </a:r>
          </a:p>
        </p:txBody>
      </p:sp>
      <p:sp>
        <p:nvSpPr>
          <p:cNvPr id="7" name="Textfeld 6">
            <a:extLst>
              <a:ext uri="{FF2B5EF4-FFF2-40B4-BE49-F238E27FC236}">
                <a16:creationId xmlns:a16="http://schemas.microsoft.com/office/drawing/2014/main" id="{EF0007A2-A706-4B87-A4E3-C12F34F3FE64}"/>
              </a:ext>
            </a:extLst>
          </p:cNvPr>
          <p:cNvSpPr txBox="1"/>
          <p:nvPr/>
        </p:nvSpPr>
        <p:spPr>
          <a:xfrm>
            <a:off x="337456" y="6302829"/>
            <a:ext cx="1776448" cy="369332"/>
          </a:xfrm>
          <a:prstGeom prst="rect">
            <a:avLst/>
          </a:prstGeom>
          <a:noFill/>
        </p:spPr>
        <p:txBody>
          <a:bodyPr wrap="none" rtlCol="0">
            <a:spAutoFit/>
          </a:bodyPr>
          <a:lstStyle/>
          <a:p>
            <a:r>
              <a:rPr lang="de-AT" dirty="0"/>
              <a:t>Quelle: </a:t>
            </a:r>
            <a:r>
              <a:rPr lang="de-AT" dirty="0" err="1"/>
              <a:t>kathpress</a:t>
            </a:r>
            <a:endParaRPr lang="de-AT" dirty="0"/>
          </a:p>
        </p:txBody>
      </p:sp>
    </p:spTree>
    <p:extLst>
      <p:ext uri="{BB962C8B-B14F-4D97-AF65-F5344CB8AC3E}">
        <p14:creationId xmlns:p14="http://schemas.microsoft.com/office/powerpoint/2010/main" val="3114260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42A004-CBD9-4120-8F85-E20E8D4FC888}"/>
              </a:ext>
            </a:extLst>
          </p:cNvPr>
          <p:cNvSpPr>
            <a:spLocks noGrp="1"/>
          </p:cNvSpPr>
          <p:nvPr>
            <p:ph type="title"/>
          </p:nvPr>
        </p:nvSpPr>
        <p:spPr/>
        <p:txBody>
          <a:bodyPr>
            <a:normAutofit/>
          </a:bodyPr>
          <a:lstStyle/>
          <a:p>
            <a:r>
              <a:rPr lang="de-AT" sz="4000" b="0" i="0" u="none" strike="noStrike" dirty="0">
                <a:solidFill>
                  <a:srgbClr val="000000"/>
                </a:solidFill>
                <a:effectLst/>
              </a:rPr>
              <a:t>Europäische Ökumenische Versammlung </a:t>
            </a:r>
            <a:br>
              <a:rPr lang="de-AT" sz="4000" b="0" i="0" u="none" strike="noStrike" dirty="0">
                <a:solidFill>
                  <a:srgbClr val="000000"/>
                </a:solidFill>
                <a:effectLst/>
              </a:rPr>
            </a:br>
            <a:r>
              <a:rPr lang="de-AT" sz="4000" b="0" i="0" u="none" strike="noStrike" dirty="0">
                <a:solidFill>
                  <a:srgbClr val="000000"/>
                </a:solidFill>
                <a:effectLst/>
              </a:rPr>
              <a:t>Frieden in Gerechtigkeit </a:t>
            </a:r>
            <a:r>
              <a:rPr lang="de-AT" sz="3200" b="0" i="0" u="none" strike="noStrike" dirty="0">
                <a:solidFill>
                  <a:srgbClr val="000000"/>
                </a:solidFill>
                <a:effectLst/>
              </a:rPr>
              <a:t>B</a:t>
            </a:r>
            <a:r>
              <a:rPr lang="de-AT" sz="3200" dirty="0"/>
              <a:t>asel 1989</a:t>
            </a:r>
          </a:p>
        </p:txBody>
      </p:sp>
      <p:sp>
        <p:nvSpPr>
          <p:cNvPr id="7" name="Textfeld 6">
            <a:extLst>
              <a:ext uri="{FF2B5EF4-FFF2-40B4-BE49-F238E27FC236}">
                <a16:creationId xmlns:a16="http://schemas.microsoft.com/office/drawing/2014/main" id="{EF0007A2-A706-4B87-A4E3-C12F34F3FE64}"/>
              </a:ext>
            </a:extLst>
          </p:cNvPr>
          <p:cNvSpPr txBox="1"/>
          <p:nvPr/>
        </p:nvSpPr>
        <p:spPr>
          <a:xfrm>
            <a:off x="337456" y="6302829"/>
            <a:ext cx="3060453" cy="369332"/>
          </a:xfrm>
          <a:prstGeom prst="rect">
            <a:avLst/>
          </a:prstGeom>
          <a:noFill/>
        </p:spPr>
        <p:txBody>
          <a:bodyPr wrap="none" rtlCol="0">
            <a:spAutoFit/>
          </a:bodyPr>
          <a:lstStyle/>
          <a:p>
            <a:endParaRPr lang="de-AT" dirty="0"/>
          </a:p>
        </p:txBody>
      </p:sp>
      <p:sp>
        <p:nvSpPr>
          <p:cNvPr id="4" name="Inhaltsplatzhalter 3">
            <a:extLst>
              <a:ext uri="{FF2B5EF4-FFF2-40B4-BE49-F238E27FC236}">
                <a16:creationId xmlns:a16="http://schemas.microsoft.com/office/drawing/2014/main" id="{4B1384E0-E23E-4EC2-A69B-0BF90986056F}"/>
              </a:ext>
            </a:extLst>
          </p:cNvPr>
          <p:cNvSpPr>
            <a:spLocks noGrp="1"/>
          </p:cNvSpPr>
          <p:nvPr>
            <p:ph idx="1"/>
          </p:nvPr>
        </p:nvSpPr>
        <p:spPr/>
        <p:txBody>
          <a:bodyPr/>
          <a:lstStyle/>
          <a:p>
            <a:r>
              <a:rPr lang="de-AT" b="0" i="0" u="none" strike="noStrike" dirty="0">
                <a:solidFill>
                  <a:srgbClr val="000000"/>
                </a:solidFill>
                <a:effectLst/>
                <a:latin typeface="arial" panose="020B0604020202020204" pitchFamily="34" charset="0"/>
              </a:rPr>
              <a:t>74. </a:t>
            </a:r>
            <a:r>
              <a:rPr lang="de-AT" b="0" u="none" strike="noStrike" dirty="0">
                <a:solidFill>
                  <a:srgbClr val="000000"/>
                </a:solidFill>
                <a:effectLst/>
                <a:latin typeface="arial" panose="020B0604020202020204" pitchFamily="34" charset="0"/>
              </a:rPr>
              <a:t>„Wir betrachten es als Skandal und Verbrechen, </a:t>
            </a:r>
            <a:r>
              <a:rPr lang="de-AT" b="0" u="none" strike="noStrike" dirty="0" err="1">
                <a:solidFill>
                  <a:srgbClr val="000000"/>
                </a:solidFill>
                <a:effectLst/>
                <a:latin typeface="arial" panose="020B0604020202020204" pitchFamily="34" charset="0"/>
              </a:rPr>
              <a:t>daß</a:t>
            </a:r>
            <a:r>
              <a:rPr lang="de-AT" b="0" u="none" strike="noStrike" dirty="0">
                <a:solidFill>
                  <a:srgbClr val="000000"/>
                </a:solidFill>
                <a:effectLst/>
                <a:latin typeface="arial" panose="020B0604020202020204" pitchFamily="34" charset="0"/>
              </a:rPr>
              <a:t> der Schöpfung weiterhin nicht wiedergutzumachende Schäden zugefügt werden. Wir erkennen, dass eine neue partnerschaftliche Beziehung zwischen dem Menschen und der übrigen Natur nötig ist. Wir verpflichten uns, bei der Lösung unserer Probleme nicht mehr auf Kosten anderer zu handeln oder neue Probleme zu verursachen. Unser Ziel ist eine internationale Umweltordnung.</a:t>
            </a:r>
            <a:r>
              <a:rPr lang="de-AT" dirty="0">
                <a:solidFill>
                  <a:srgbClr val="000000"/>
                </a:solidFill>
                <a:latin typeface="arial" panose="020B0604020202020204" pitchFamily="34" charset="0"/>
              </a:rPr>
              <a:t>“</a:t>
            </a:r>
            <a:endParaRPr lang="de-DE" dirty="0"/>
          </a:p>
        </p:txBody>
      </p:sp>
    </p:spTree>
    <p:extLst>
      <p:ext uri="{BB962C8B-B14F-4D97-AF65-F5344CB8AC3E}">
        <p14:creationId xmlns:p14="http://schemas.microsoft.com/office/powerpoint/2010/main" val="8838162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8F0DA8-FBAB-44D9-BA80-4B3197F1387F}"/>
              </a:ext>
            </a:extLst>
          </p:cNvPr>
          <p:cNvSpPr>
            <a:spLocks noGrp="1"/>
          </p:cNvSpPr>
          <p:nvPr>
            <p:ph type="title"/>
          </p:nvPr>
        </p:nvSpPr>
        <p:spPr/>
        <p:txBody>
          <a:bodyPr>
            <a:normAutofit/>
          </a:bodyPr>
          <a:lstStyle/>
          <a:p>
            <a:r>
              <a:rPr lang="de-AT" sz="3600" dirty="0"/>
              <a:t>Patriarch </a:t>
            </a:r>
            <a:r>
              <a:rPr lang="de-AT" sz="3600" dirty="0" err="1"/>
              <a:t>Bartholomaios</a:t>
            </a:r>
            <a:r>
              <a:rPr lang="de-AT" sz="3600" dirty="0"/>
              <a:t> I.</a:t>
            </a:r>
            <a:br>
              <a:rPr lang="de-AT" sz="3600" dirty="0"/>
            </a:br>
            <a:r>
              <a:rPr lang="de-AT" sz="3600" dirty="0"/>
              <a:t>1. September</a:t>
            </a:r>
          </a:p>
        </p:txBody>
      </p:sp>
      <p:pic>
        <p:nvPicPr>
          <p:cNvPr id="5" name="Inhaltsplatzhalter 4">
            <a:extLst>
              <a:ext uri="{FF2B5EF4-FFF2-40B4-BE49-F238E27FC236}">
                <a16:creationId xmlns:a16="http://schemas.microsoft.com/office/drawing/2014/main" id="{DB1B318B-2BAA-4D76-88CF-D8AE76972562}"/>
              </a:ext>
            </a:extLst>
          </p:cNvPr>
          <p:cNvPicPr>
            <a:picLocks noGrp="1" noChangeAspect="1"/>
          </p:cNvPicPr>
          <p:nvPr>
            <p:ph idx="1"/>
          </p:nvPr>
        </p:nvPicPr>
        <p:blipFill>
          <a:blip r:embed="rId2"/>
          <a:stretch>
            <a:fillRect/>
          </a:stretch>
        </p:blipFill>
        <p:spPr>
          <a:xfrm>
            <a:off x="7696200" y="0"/>
            <a:ext cx="4495800" cy="3371850"/>
          </a:xfrm>
        </p:spPr>
      </p:pic>
      <p:sp>
        <p:nvSpPr>
          <p:cNvPr id="6" name="Textfeld 5">
            <a:extLst>
              <a:ext uri="{FF2B5EF4-FFF2-40B4-BE49-F238E27FC236}">
                <a16:creationId xmlns:a16="http://schemas.microsoft.com/office/drawing/2014/main" id="{EBFE675D-BF7C-4438-96EB-DBA9604E9DFC}"/>
              </a:ext>
            </a:extLst>
          </p:cNvPr>
          <p:cNvSpPr txBox="1"/>
          <p:nvPr/>
        </p:nvSpPr>
        <p:spPr>
          <a:xfrm>
            <a:off x="850605" y="1884446"/>
            <a:ext cx="11360033" cy="4524315"/>
          </a:xfrm>
          <a:prstGeom prst="rect">
            <a:avLst/>
          </a:prstGeom>
          <a:noFill/>
        </p:spPr>
        <p:txBody>
          <a:bodyPr wrap="none" rtlCol="0">
            <a:spAutoFit/>
          </a:bodyPr>
          <a:lstStyle/>
          <a:p>
            <a:pPr marL="342900" indent="-342900">
              <a:buAutoNum type="arabicPeriod"/>
            </a:pPr>
            <a:r>
              <a:rPr lang="de-AT" b="1" dirty="0"/>
              <a:t>September = Beginn des orthodoxen Kirchenjahres und</a:t>
            </a:r>
            <a:br>
              <a:rPr lang="de-AT" b="1" dirty="0"/>
            </a:br>
            <a:r>
              <a:rPr lang="de-AT" b="1" dirty="0"/>
              <a:t>Festtag der Schöpfung</a:t>
            </a:r>
          </a:p>
          <a:p>
            <a:endParaRPr lang="de-AT" dirty="0"/>
          </a:p>
          <a:p>
            <a:r>
              <a:rPr lang="de-AT" dirty="0"/>
              <a:t>Auszug aus dem diesjährigen Hirtenbrief des ökumenischen Patriarchen, </a:t>
            </a:r>
            <a:br>
              <a:rPr lang="de-AT" dirty="0"/>
            </a:br>
            <a:r>
              <a:rPr lang="de-AT" dirty="0"/>
              <a:t>seiner Allheiligkeit </a:t>
            </a:r>
            <a:r>
              <a:rPr lang="de-AT" dirty="0" err="1"/>
              <a:t>Bartholomaios</a:t>
            </a:r>
            <a:r>
              <a:rPr lang="de-AT" dirty="0"/>
              <a:t> I.:</a:t>
            </a:r>
          </a:p>
          <a:p>
            <a:endParaRPr lang="de-AT" dirty="0"/>
          </a:p>
          <a:p>
            <a:pPr algn="just"/>
            <a:r>
              <a:rPr lang="de-AT" dirty="0"/>
              <a:t>„Wir haben die spirituellen Wurzeln der ökologischen Krise und die Notwendigkeit der Umkehr und der Neuordnung</a:t>
            </a:r>
            <a:br>
              <a:rPr lang="de-AT" dirty="0"/>
            </a:br>
            <a:r>
              <a:rPr lang="de-AT" dirty="0"/>
              <a:t>der Werte des heutigen Menschen aufgezeigt. Es hat sich erwiesen, dass die Ausbeutung und die Zerstörung der </a:t>
            </a:r>
            <a:br>
              <a:rPr lang="de-AT" dirty="0"/>
            </a:br>
            <a:r>
              <a:rPr lang="de-AT" dirty="0"/>
              <a:t>Schöpfung eine Verfälschung und Veränderung zum Bösen des christlichen Ethos darstellt und keineswegs eine notwendige</a:t>
            </a:r>
            <a:br>
              <a:rPr lang="de-AT" dirty="0"/>
            </a:br>
            <a:r>
              <a:rPr lang="de-AT" dirty="0"/>
              <a:t>Folge des biblischen Auftrags „Wachset und mehret euch“ (Anm. Gen 1,22), dass das umweltfeindliche Verhalten </a:t>
            </a:r>
            <a:br>
              <a:rPr lang="de-AT" dirty="0"/>
            </a:br>
            <a:r>
              <a:rPr lang="de-AT" dirty="0"/>
              <a:t>eine Beleidigung des Schöpfers und eine Missachtung seiner Gebote bedeutet und der wahren Bestimmung des Menschen </a:t>
            </a:r>
            <a:br>
              <a:rPr lang="de-AT" dirty="0"/>
            </a:br>
            <a:r>
              <a:rPr lang="de-AT" dirty="0"/>
              <a:t>widerspricht. </a:t>
            </a:r>
            <a:br>
              <a:rPr lang="de-AT" dirty="0"/>
            </a:br>
            <a:r>
              <a:rPr lang="de-AT" b="1" dirty="0"/>
              <a:t>Es kann keine nachhaltige Entwicklung zulasten der geistigen Werte und der Umwelt geben.“</a:t>
            </a:r>
            <a:br>
              <a:rPr lang="de-AT" b="1" dirty="0"/>
            </a:br>
            <a:r>
              <a:rPr lang="de-AT" b="1" dirty="0"/>
              <a:t>(</a:t>
            </a:r>
            <a:r>
              <a:rPr lang="de-AT" dirty="0"/>
              <a:t>Voller Wortlaut: metropolisvonaustria.at)</a:t>
            </a:r>
          </a:p>
          <a:p>
            <a:endParaRPr lang="de-AT" dirty="0"/>
          </a:p>
          <a:p>
            <a:r>
              <a:rPr lang="de-AT"/>
              <a:t>siehe </a:t>
            </a:r>
            <a:r>
              <a:rPr lang="de-AT" dirty="0"/>
              <a:t>Enzyklika der orthodoxen Synode 2016 Pkt. 14, HALLENSLEBEN [</a:t>
            </a:r>
            <a:r>
              <a:rPr lang="de-AT" dirty="0" err="1"/>
              <a:t>Hg</a:t>
            </a:r>
            <a:r>
              <a:rPr lang="de-AT" dirty="0"/>
              <a:t>.] (2016)</a:t>
            </a:r>
          </a:p>
        </p:txBody>
      </p:sp>
    </p:spTree>
    <p:extLst>
      <p:ext uri="{BB962C8B-B14F-4D97-AF65-F5344CB8AC3E}">
        <p14:creationId xmlns:p14="http://schemas.microsoft.com/office/powerpoint/2010/main" val="38500522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7C51B7-081B-4FB4-868C-D019F609BCAA}"/>
              </a:ext>
            </a:extLst>
          </p:cNvPr>
          <p:cNvSpPr>
            <a:spLocks noGrp="1"/>
          </p:cNvSpPr>
          <p:nvPr>
            <p:ph type="title"/>
          </p:nvPr>
        </p:nvSpPr>
        <p:spPr/>
        <p:txBody>
          <a:bodyPr>
            <a:normAutofit/>
          </a:bodyPr>
          <a:lstStyle/>
          <a:p>
            <a:r>
              <a:rPr lang="de-AT" sz="3600" dirty="0"/>
              <a:t>ENZYKLIKA der orthodoxen </a:t>
            </a:r>
            <a:br>
              <a:rPr lang="de-AT" sz="3600" dirty="0"/>
            </a:br>
            <a:r>
              <a:rPr lang="de-AT" sz="3600" dirty="0"/>
              <a:t>Synode 2016 Pkt. 14</a:t>
            </a:r>
          </a:p>
        </p:txBody>
      </p:sp>
      <p:pic>
        <p:nvPicPr>
          <p:cNvPr id="5" name="Inhaltsplatzhalter 4">
            <a:extLst>
              <a:ext uri="{FF2B5EF4-FFF2-40B4-BE49-F238E27FC236}">
                <a16:creationId xmlns:a16="http://schemas.microsoft.com/office/drawing/2014/main" id="{E4254865-FEA8-45C0-919F-79537D6A3E63}"/>
              </a:ext>
            </a:extLst>
          </p:cNvPr>
          <p:cNvPicPr>
            <a:picLocks noGrp="1" noChangeAspect="1"/>
          </p:cNvPicPr>
          <p:nvPr>
            <p:ph idx="1"/>
          </p:nvPr>
        </p:nvPicPr>
        <p:blipFill>
          <a:blip r:embed="rId2"/>
          <a:stretch>
            <a:fillRect/>
          </a:stretch>
        </p:blipFill>
        <p:spPr>
          <a:xfrm>
            <a:off x="7453423" y="-244549"/>
            <a:ext cx="4738577" cy="3553933"/>
          </a:xfrm>
        </p:spPr>
      </p:pic>
      <p:sp>
        <p:nvSpPr>
          <p:cNvPr id="6" name="Textfeld 5">
            <a:extLst>
              <a:ext uri="{FF2B5EF4-FFF2-40B4-BE49-F238E27FC236}">
                <a16:creationId xmlns:a16="http://schemas.microsoft.com/office/drawing/2014/main" id="{20E0ED32-D8AC-44F1-A943-03B7BEAF3D0C}"/>
              </a:ext>
            </a:extLst>
          </p:cNvPr>
          <p:cNvSpPr txBox="1"/>
          <p:nvPr/>
        </p:nvSpPr>
        <p:spPr>
          <a:xfrm>
            <a:off x="542007" y="1802978"/>
            <a:ext cx="11516166" cy="5078313"/>
          </a:xfrm>
          <a:prstGeom prst="rect">
            <a:avLst/>
          </a:prstGeom>
          <a:noFill/>
        </p:spPr>
        <p:txBody>
          <a:bodyPr wrap="none" rtlCol="0">
            <a:spAutoFit/>
          </a:bodyPr>
          <a:lstStyle/>
          <a:p>
            <a:r>
              <a:rPr lang="de-AT" dirty="0"/>
              <a:t>Die Wurzeln der ökologischen Krise sind geistlicher und ethischer Natur, </a:t>
            </a:r>
            <a:br>
              <a:rPr lang="de-AT" dirty="0"/>
            </a:br>
            <a:r>
              <a:rPr lang="de-AT" dirty="0"/>
              <a:t>insofern sie im Herzen jedes Menschen liegen. </a:t>
            </a:r>
            <a:br>
              <a:rPr lang="de-AT" dirty="0"/>
            </a:br>
            <a:r>
              <a:rPr lang="de-AT" dirty="0"/>
              <a:t>Diese Krise hat sich in den letzten Jahrhunderten verschärft auf Grund </a:t>
            </a:r>
            <a:br>
              <a:rPr lang="de-AT" dirty="0"/>
            </a:br>
            <a:r>
              <a:rPr lang="de-AT" dirty="0"/>
              <a:t>verschiedener Spaltungen, die durch die menschlichen Leidenschaften </a:t>
            </a:r>
            <a:br>
              <a:rPr lang="de-AT" dirty="0"/>
            </a:br>
            <a:r>
              <a:rPr lang="de-AT" dirty="0"/>
              <a:t>hervorgerufen werden -wie Gier, Neid, Egoismus und das unstillbare </a:t>
            </a:r>
            <a:br>
              <a:rPr lang="de-AT" dirty="0"/>
            </a:br>
            <a:r>
              <a:rPr lang="de-AT" dirty="0"/>
              <a:t>Verlangen nach mehr - und durch deren Auswirkungen auf den Planeten. </a:t>
            </a:r>
            <a:br>
              <a:rPr lang="de-AT" dirty="0"/>
            </a:br>
            <a:r>
              <a:rPr lang="de-AT" dirty="0"/>
              <a:t>Dazu gehört der Klimawandel, der nun in großem Ausmaß die natürliche Umwelt, unser gemeinsames „Haus", bedroht. </a:t>
            </a:r>
            <a:br>
              <a:rPr lang="de-AT" dirty="0"/>
            </a:br>
            <a:r>
              <a:rPr lang="de-AT" dirty="0"/>
              <a:t>Der Bruch in der Beziehung zwischen Mensch und Schöpfung pervertiert die wahre Nutzung von Gottes Schöpfung. </a:t>
            </a:r>
            <a:br>
              <a:rPr lang="de-AT" dirty="0"/>
            </a:br>
            <a:r>
              <a:rPr lang="de-AT" dirty="0"/>
              <a:t>Ein Zugang zum ökologischen Problem auf der Grundlage der Prinzipien der christlichen Tradition fordert nicht allein Buße </a:t>
            </a:r>
            <a:br>
              <a:rPr lang="de-AT" dirty="0"/>
            </a:br>
            <a:r>
              <a:rPr lang="de-AT" dirty="0"/>
              <a:t>für die Sünde der Ausbeutung der natürlichen Ressourcen des Planeten, insbesondere einen radikalen Wandel in Mentalität </a:t>
            </a:r>
            <a:br>
              <a:rPr lang="de-AT" dirty="0"/>
            </a:br>
            <a:r>
              <a:rPr lang="de-AT" dirty="0"/>
              <a:t>und Verhalten, sondern auch Askese als Gegenpol zur Konsumorientierung, zur Vergöttlichung von Bedürfnissen und zum </a:t>
            </a:r>
            <a:br>
              <a:rPr lang="de-AT" dirty="0"/>
            </a:br>
            <a:r>
              <a:rPr lang="de-AT" dirty="0"/>
              <a:t>Besitzanspruch. Dies setzt zugleich unsere höchste Verantwortung voraus, kommenden Generationen eine lebensfähige </a:t>
            </a:r>
            <a:br>
              <a:rPr lang="de-AT" dirty="0"/>
            </a:br>
            <a:r>
              <a:rPr lang="de-AT" dirty="0"/>
              <a:t>natürliche Umwelt weiterzugeben und sie gemäß dem göttlichen Willen und Segen zu nutzen. Die Sakramente der Kirche </a:t>
            </a:r>
            <a:br>
              <a:rPr lang="de-AT" dirty="0"/>
            </a:br>
            <a:r>
              <a:rPr lang="de-AT" dirty="0"/>
              <a:t>stärken die Schöpfung und ermutigen den Menschen, als Verwalter, Hüter und „Priester" der Schöpfung zu handeln, indem </a:t>
            </a:r>
            <a:br>
              <a:rPr lang="de-AT" dirty="0"/>
            </a:br>
            <a:r>
              <a:rPr lang="de-AT" dirty="0"/>
              <a:t>er sie mit Lobpreis dem Schöpfer darbringt - ,,das Deine vom Deinigen bringen wir Dir dar, in allem und für alles" – </a:t>
            </a:r>
            <a:br>
              <a:rPr lang="de-AT" dirty="0"/>
            </a:br>
            <a:r>
              <a:rPr lang="de-AT" dirty="0"/>
              <a:t>und eine eucharistische Beziehung zur Schöpfung pflegt. Dieser orthodoxe Ansatz entspricht dem Evangelium und den </a:t>
            </a:r>
            <a:br>
              <a:rPr lang="de-AT" dirty="0"/>
            </a:br>
            <a:r>
              <a:rPr lang="de-AT" dirty="0"/>
              <a:t>Kirchenvätern und lenkt unsere Aufmerksamkeit auch auf die sozialen Ausmaße und die tragischen Konsequenzen der </a:t>
            </a:r>
            <a:br>
              <a:rPr lang="de-AT" dirty="0"/>
            </a:br>
            <a:r>
              <a:rPr lang="de-AT" dirty="0"/>
              <a:t>Zerstörung der natürlichen Umwelt.</a:t>
            </a:r>
          </a:p>
        </p:txBody>
      </p:sp>
    </p:spTree>
    <p:extLst>
      <p:ext uri="{BB962C8B-B14F-4D97-AF65-F5344CB8AC3E}">
        <p14:creationId xmlns:p14="http://schemas.microsoft.com/office/powerpoint/2010/main" val="825427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0</TotalTime>
  <Words>1525</Words>
  <Application>Microsoft Office PowerPoint</Application>
  <PresentationFormat>Breitbild</PresentationFormat>
  <Paragraphs>65</Paragraphs>
  <Slides>19</Slides>
  <Notes>2</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19</vt:i4>
      </vt:variant>
    </vt:vector>
  </HeadingPairs>
  <TitlesOfParts>
    <vt:vector size="26" baseType="lpstr">
      <vt:lpstr>Arial</vt:lpstr>
      <vt:lpstr>Arial</vt:lpstr>
      <vt:lpstr>Calibri</vt:lpstr>
      <vt:lpstr>Tw Cen MT</vt:lpstr>
      <vt:lpstr>Tw Cen MT Condensed</vt:lpstr>
      <vt:lpstr>Wingdings 3</vt:lpstr>
      <vt:lpstr>Integral</vt:lpstr>
      <vt:lpstr>Umweltschutz  Bewahrung der Schöpfung</vt:lpstr>
      <vt:lpstr>1. Ökumenische Donausegnung in Regensburg Bistum Regensburg|13.01.2014</vt:lpstr>
      <vt:lpstr>PowerPoint-Präsentation</vt:lpstr>
      <vt:lpstr>Theophanie | Wasserweihe | Tag der Lichter</vt:lpstr>
      <vt:lpstr>Green Patriarch Brings Environmentalism to U.S. Capital VOA News|06.11.2009</vt:lpstr>
      <vt:lpstr>Papst und Patriarch mahnen zum ökologischen umdenken „hört den schrei der Erde“</vt:lpstr>
      <vt:lpstr>Europäische Ökumenische Versammlung  Frieden in Gerechtigkeit Basel 1989</vt:lpstr>
      <vt:lpstr>Patriarch Bartholomaios I. 1. September</vt:lpstr>
      <vt:lpstr>ENZYKLIKA der orthodoxen  Synode 2016 Pkt. 14</vt:lpstr>
      <vt:lpstr>Toward a greener Attica – Juni 2018</vt:lpstr>
      <vt:lpstr>PowerPoint-Präsentation</vt:lpstr>
      <vt:lpstr>Schule; Leitideen</vt:lpstr>
      <vt:lpstr>Pädagogische perspektive</vt:lpstr>
      <vt:lpstr>Vorbereitung</vt:lpstr>
      <vt:lpstr>MÜLLSAMMELN</vt:lpstr>
      <vt:lpstr>Präsentation des Projekts Durch SCHÜLER/iNNEN</vt:lpstr>
      <vt:lpstr>meinbezirk.at</vt:lpstr>
      <vt:lpstr>Ausblick Perspektiven Fortsetzung</vt:lpstr>
      <vt:lpstr>FUTURAMA Folge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Umweltschutz  Bewahrung der Schöpfung</dc:title>
  <dc:creator>ioannis.maennl@schule.at</dc:creator>
  <cp:lastModifiedBy>Ioannis Männl</cp:lastModifiedBy>
  <cp:revision>74</cp:revision>
  <dcterms:created xsi:type="dcterms:W3CDTF">2017-11-19T10:29:38Z</dcterms:created>
  <dcterms:modified xsi:type="dcterms:W3CDTF">2026-06-30T05:36:21Z</dcterms:modified>
</cp:coreProperties>
</file>